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8" r:id="rId43"/>
    <p:sldId id="299"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8" y="-2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4C8DA31-9FB4-4F2A-B700-F969F0856697}" type="datetimeFigureOut">
              <a:rPr lang="cs-CZ" smtClean="0"/>
              <a:pPr/>
              <a:t>07.11.2016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CA9D27-7B1C-4584-9959-C7697373AD8B}"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4C8DA31-9FB4-4F2A-B700-F969F0856697}" type="datetimeFigureOut">
              <a:rPr lang="cs-CZ" smtClean="0"/>
              <a:pPr/>
              <a:t>07.11.2016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CA9D27-7B1C-4584-9959-C7697373AD8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4C8DA31-9FB4-4F2A-B700-F969F0856697}" type="datetimeFigureOut">
              <a:rPr lang="cs-CZ" smtClean="0"/>
              <a:pPr/>
              <a:t>07.11.2016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CA9D27-7B1C-4584-9959-C7697373AD8B}"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4C8DA31-9FB4-4F2A-B700-F969F0856697}" type="datetimeFigureOut">
              <a:rPr lang="cs-CZ" smtClean="0"/>
              <a:pPr/>
              <a:t>07.11.2016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CA9D27-7B1C-4584-9959-C7697373AD8B}"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4C8DA31-9FB4-4F2A-B700-F969F0856697}" type="datetimeFigureOut">
              <a:rPr lang="cs-CZ" smtClean="0"/>
              <a:pPr/>
              <a:t>07.11.2016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CA9D27-7B1C-4584-9959-C7697373AD8B}"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4C8DA31-9FB4-4F2A-B700-F969F0856697}" type="datetimeFigureOut">
              <a:rPr lang="cs-CZ" smtClean="0"/>
              <a:pPr/>
              <a:t>07.11.2016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BCA9D27-7B1C-4584-9959-C7697373AD8B}"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4C8DA31-9FB4-4F2A-B700-F969F0856697}" type="datetimeFigureOut">
              <a:rPr lang="cs-CZ" smtClean="0"/>
              <a:pPr/>
              <a:t>07.11.2016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BCA9D27-7B1C-4584-9959-C7697373AD8B}"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4C8DA31-9FB4-4F2A-B700-F969F0856697}" type="datetimeFigureOut">
              <a:rPr lang="cs-CZ" smtClean="0"/>
              <a:pPr/>
              <a:t>07.11.2016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BCA9D27-7B1C-4584-9959-C7697373AD8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4C8DA31-9FB4-4F2A-B700-F969F0856697}" type="datetimeFigureOut">
              <a:rPr lang="cs-CZ" smtClean="0"/>
              <a:pPr/>
              <a:t>07.11.2016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BCA9D27-7B1C-4584-9959-C7697373AD8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4C8DA31-9FB4-4F2A-B700-F969F0856697}" type="datetimeFigureOut">
              <a:rPr lang="cs-CZ" smtClean="0"/>
              <a:pPr/>
              <a:t>07.11.2016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BCA9D27-7B1C-4584-9959-C7697373AD8B}"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4C8DA31-9FB4-4F2A-B700-F969F0856697}" type="datetimeFigureOut">
              <a:rPr lang="cs-CZ" smtClean="0"/>
              <a:pPr/>
              <a:t>07.11.2016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BCA9D27-7B1C-4584-9959-C7697373AD8B}"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8DA31-9FB4-4F2A-B700-F969F0856697}" type="datetimeFigureOut">
              <a:rPr lang="cs-CZ" smtClean="0"/>
              <a:pPr/>
              <a:t>07.11.2016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A9D27-7B1C-4584-9959-C7697373AD8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052736"/>
            <a:ext cx="7772400" cy="1728192"/>
          </a:xfrm>
        </p:spPr>
        <p:txBody>
          <a:bodyPr>
            <a:normAutofit fontScale="90000"/>
          </a:bodyPr>
          <a:lstStyle/>
          <a:p>
            <a:r>
              <a:rPr lang="cs-CZ" b="1" dirty="0" smtClean="0"/>
              <a:t>Zákon o znalcích, znaleckých kancelářích a znaleckých ústavech</a:t>
            </a:r>
            <a:br>
              <a:rPr lang="cs-CZ" b="1" dirty="0" smtClean="0"/>
            </a:br>
            <a:r>
              <a:rPr lang="cs-CZ" sz="3100" b="1" dirty="0" smtClean="0"/>
              <a:t>Aktuální verze návrhu zákona k 15.9.2016 </a:t>
            </a:r>
            <a:endParaRPr lang="cs-CZ" sz="3100" dirty="0"/>
          </a:p>
        </p:txBody>
      </p:sp>
      <p:sp>
        <p:nvSpPr>
          <p:cNvPr id="3" name="Podnadpis 2"/>
          <p:cNvSpPr>
            <a:spLocks noGrp="1"/>
          </p:cNvSpPr>
          <p:nvPr>
            <p:ph type="subTitle" idx="1"/>
          </p:nvPr>
        </p:nvSpPr>
        <p:spPr>
          <a:xfrm>
            <a:off x="971600" y="2924944"/>
            <a:ext cx="7560840" cy="2664296"/>
          </a:xfrm>
        </p:spPr>
        <p:txBody>
          <a:bodyPr>
            <a:normAutofit/>
          </a:bodyPr>
          <a:lstStyle/>
          <a:p>
            <a:r>
              <a:rPr lang="cs-CZ" dirty="0" smtClean="0"/>
              <a:t>Brno 10.11.2016</a:t>
            </a:r>
          </a:p>
          <a:p>
            <a:r>
              <a:rPr lang="cs-CZ" b="1" dirty="0" smtClean="0"/>
              <a:t>Ing. Jan </a:t>
            </a:r>
            <a:r>
              <a:rPr lang="cs-CZ" b="1" dirty="0" err="1" smtClean="0"/>
              <a:t>Fajkis</a:t>
            </a:r>
            <a:endParaRPr lang="cs-CZ" b="1" dirty="0" smtClean="0"/>
          </a:p>
          <a:p>
            <a:r>
              <a:rPr lang="cs-CZ" sz="2800" dirty="0" smtClean="0"/>
              <a:t>Člen poradního sboru předsedy Krajského soudu v Ostravě pro obor oceňování </a:t>
            </a:r>
            <a:r>
              <a:rPr lang="cs-CZ" sz="2800" dirty="0"/>
              <a:t>lesních pozemků, lesních porostů, škod na lesích</a:t>
            </a:r>
          </a:p>
          <a:p>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67544" y="260648"/>
            <a:ext cx="8229600" cy="5976664"/>
          </a:xfrm>
        </p:spPr>
        <p:txBody>
          <a:bodyPr>
            <a:normAutofit fontScale="47500" lnSpcReduction="20000"/>
          </a:bodyPr>
          <a:lstStyle/>
          <a:p>
            <a:pPr marL="360680" indent="269875" algn="ctr">
              <a:spcBef>
                <a:spcPts val="1200"/>
              </a:spcBef>
              <a:spcAft>
                <a:spcPts val="0"/>
              </a:spcAft>
              <a:buNone/>
              <a:tabLst>
                <a:tab pos="540385" algn="l"/>
                <a:tab pos="587375" algn="l"/>
              </a:tabLst>
            </a:pPr>
            <a:r>
              <a:rPr lang="cs-CZ" dirty="0" smtClean="0">
                <a:solidFill>
                  <a:srgbClr val="000000"/>
                </a:solidFill>
                <a:uFill>
                  <a:solidFill>
                    <a:srgbClr val="000000"/>
                  </a:solidFill>
                </a:uFill>
                <a:latin typeface="Times New Roman"/>
                <a:ea typeface="Arial Unicode MS"/>
                <a:cs typeface="Times New Roman"/>
              </a:rPr>
              <a:t>§ 7</a:t>
            </a:r>
            <a:endParaRPr lang="cs-CZ" dirty="0" smtClean="0">
              <a:solidFill>
                <a:srgbClr val="000000"/>
              </a:solidFill>
              <a:uFill>
                <a:solidFill>
                  <a:srgbClr val="000000"/>
                </a:solidFill>
              </a:uFill>
              <a:latin typeface="Times New Roman"/>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Podmínky pro zápis do seznamu jako znalecký ústav</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a:t>
            </a:r>
            <a:r>
              <a:rPr lang="cs-CZ" dirty="0" smtClean="0">
                <a:solidFill>
                  <a:srgbClr val="FF0000"/>
                </a:solidFill>
                <a:uFill>
                  <a:solidFill>
                    <a:srgbClr val="000000"/>
                  </a:solidFill>
                </a:uFill>
                <a:latin typeface="Times New Roman"/>
                <a:ea typeface="Arial Unicode MS"/>
                <a:cs typeface="Arial Unicode MS"/>
              </a:rPr>
              <a:t>Znaleckým ústavem může být ten, kdo</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FF0000"/>
                </a:solidFill>
                <a:uFill>
                  <a:solidFill>
                    <a:srgbClr val="000000"/>
                  </a:solidFill>
                </a:uFill>
                <a:latin typeface="Times New Roman"/>
                <a:ea typeface="Arial Unicode MS"/>
                <a:cs typeface="Arial Unicode MS"/>
              </a:rPr>
              <a:t>je vysokou školou nebo její součástí, veřejnou výzkumnou institucí, případně jinou osobou veřejného práva, její organizační složkou nebo vnitřní organizační jednotkou této složky vykonávající vědeckovýzkumnou činnost v příslušném oboru a odvětví a případně specializaci alespoň po dobu 3 let bezprostředně předcházejících dni podání žádosti o zápis do seznamu.,</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je bezúhonný,</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má odpovídající materiálně technické zázemí, přístrojové vybavení a personální zázemí, které dává záruku řádného výkonu znalecké činnosti,</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má vypracována pravidla pracovních postupů zajišťujících řádný výkon znalecké činnosti,</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má radu instituce, vědeckou radu, uměleckou radu, či jiný obdobný odborný kolektivní orgán, který je způsobilý vzít na vědomí znalecké posudky vypracované v budoucnu tímto žadatelem,</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není v úpadku,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má kontaktní adresu na území České republiky a</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nebyl v posledních 3 letech potrestán sankcí vyškrtnutí ze seznamu z důvodů uvedených v § 28 odst. 2 písm. d); to platí i pro právního předchůdce žadatele.</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None/>
            </a:pPr>
            <a:r>
              <a:rPr lang="cs-CZ" dirty="0" smtClean="0">
                <a:solidFill>
                  <a:srgbClr val="000000"/>
                </a:solidFill>
                <a:uFill>
                  <a:solidFill>
                    <a:srgbClr val="000000"/>
                  </a:solidFill>
                </a:uFill>
                <a:latin typeface="Times New Roman"/>
                <a:ea typeface="Arial Unicode MS"/>
                <a:cs typeface="Arial Unicode MS"/>
              </a:rPr>
              <a:t>(2) Je-li žadatelem o zápis do seznamu jiná osoba veřejného práva, její organizační složka nebo vnitřní organizační jednotka této složky, je podmínka pro zápis do seznamu uvedená v odstavci 1 písm. a) splněna rovněž, pokud prokáže odbornou způsobilost k výkonu znalecké činnosti v daném oboru a odvětví a případně specializaci jiným způsobem, a podmínka uvedená v písm. e) je splněna, pokud je vnitřních předpisech tohoto žadatele upraveno, jakým způsobem bude znalecký posudek vzat na vědomí.</a:t>
            </a:r>
            <a:endParaRPr lang="cs-CZ" sz="2800" dirty="0" smtClean="0">
              <a:solidFill>
                <a:srgbClr val="000000"/>
              </a:solidFill>
              <a:uFill>
                <a:solidFill>
                  <a:srgbClr val="000000"/>
                </a:solidFill>
              </a:uFill>
              <a:latin typeface="Trebuchet MS"/>
              <a:ea typeface="Arial Unicode MS"/>
              <a:cs typeface="Arial Unicode MS"/>
            </a:endParaRPr>
          </a:p>
          <a:p>
            <a:pPr>
              <a:buNone/>
            </a:pPr>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260648"/>
            <a:ext cx="8229600" cy="5865515"/>
          </a:xfrm>
        </p:spPr>
        <p:txBody>
          <a:bodyPr>
            <a:normAutofit fontScale="70000" lnSpcReduction="20000"/>
          </a:bodyPr>
          <a:lstStyle/>
          <a:p>
            <a:pPr marL="90805" indent="269875" algn="ctr">
              <a:spcBef>
                <a:spcPts val="1200"/>
              </a:spcBef>
              <a:spcAft>
                <a:spcPts val="0"/>
              </a:spcAft>
              <a:buNone/>
              <a:tabLst>
                <a:tab pos="540385" algn="l"/>
                <a:tab pos="587375" algn="l"/>
              </a:tabLst>
            </a:pPr>
            <a:r>
              <a:rPr lang="cs-CZ" dirty="0" smtClean="0">
                <a:solidFill>
                  <a:srgbClr val="000000"/>
                </a:solidFill>
                <a:uFill>
                  <a:solidFill>
                    <a:srgbClr val="000000"/>
                  </a:solidFill>
                </a:uFill>
                <a:latin typeface="Times New Roman"/>
                <a:ea typeface="Arial Unicode MS"/>
                <a:cs typeface="Times New Roman"/>
              </a:rPr>
              <a:t>§ 8</a:t>
            </a:r>
            <a:endParaRPr lang="cs-CZ" dirty="0" smtClean="0">
              <a:solidFill>
                <a:srgbClr val="000000"/>
              </a:solidFill>
              <a:uFill>
                <a:solidFill>
                  <a:srgbClr val="000000"/>
                </a:solidFill>
              </a:uFill>
              <a:latin typeface="Times New Roman"/>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Obory, odvětví a podmínky odborné způsobilosti</a:t>
            </a:r>
            <a:endParaRPr lang="cs-CZ" sz="2800" dirty="0" smtClean="0">
              <a:solidFill>
                <a:srgbClr val="000000"/>
              </a:solidFill>
              <a:uFill>
                <a:solidFill>
                  <a:srgbClr val="000000"/>
                </a:solidFill>
              </a:uFill>
              <a:latin typeface="Trebuchet MS"/>
              <a:ea typeface="Arial Unicode MS"/>
              <a:cs typeface="Arial Unicode MS"/>
            </a:endParaRPr>
          </a:p>
          <a:p>
            <a:pPr algn="just">
              <a:lnSpc>
                <a:spcPct val="115000"/>
              </a:lnSpc>
              <a:spcBef>
                <a:spcPts val="600"/>
              </a:spcBef>
              <a:spcAft>
                <a:spcPts val="600"/>
              </a:spcAft>
              <a:buNone/>
              <a:tabLst>
                <a:tab pos="540385" algn="l"/>
              </a:tabLst>
            </a:pPr>
            <a:r>
              <a:rPr lang="cs-CZ" dirty="0" smtClean="0">
                <a:solidFill>
                  <a:srgbClr val="000000"/>
                </a:solidFill>
                <a:uFill>
                  <a:solidFill>
                    <a:srgbClr val="000000"/>
                  </a:solidFill>
                </a:uFill>
                <a:latin typeface="Times New Roman"/>
                <a:ea typeface="Arial Unicode MS"/>
                <a:cs typeface="Arial Unicode MS"/>
              </a:rPr>
              <a:t>     Seznam oborů a odvětví, požadované vzdělání a požadovanou délku praxe pro jednotlivé obory a odvětví stanoví ministerstvo vyhláškou. </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9</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Bezúhonnost</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Podmínku bezúhonnosti nesplňuje fyzická nebo právnická osoba, která byla pravomocně odsouzena za trestný čin spáchaný v souvislosti s výkonem znalecké nebo podnikatelské činnosti, nehledí-li se na ni, jako by nebyla odsouzena.</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Za účelem doložení bezúhonnosti si ministerstvo nebo příslušný krajský soud vyžádá výpis z evidence Rejstříku trestů. Žádost o vydání výpisu z evidence Rejstříku trestů a výpis z evidence Rejstříku trestů se předávají v elektronické podobě, a to způsobem umožňujícím dálkový přístup.</a:t>
            </a:r>
            <a:endParaRPr lang="cs-CZ" sz="2800" dirty="0" smtClean="0">
              <a:solidFill>
                <a:srgbClr val="000000"/>
              </a:solidFill>
              <a:uFill>
                <a:solidFill>
                  <a:srgbClr val="000000"/>
                </a:solidFill>
              </a:uFill>
              <a:latin typeface="Trebuchet MS"/>
              <a:ea typeface="Arial Unicode MS"/>
              <a:cs typeface="Arial Unicode MS"/>
            </a:endParaRPr>
          </a:p>
          <a:p>
            <a:pPr>
              <a:buNone/>
            </a:pPr>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332656"/>
            <a:ext cx="8229600" cy="5793507"/>
          </a:xfrm>
        </p:spPr>
        <p:txBody>
          <a:bodyPr>
            <a:normAutofit fontScale="62500" lnSpcReduction="20000"/>
          </a:bodyPr>
          <a:lstStyle/>
          <a:p>
            <a:pPr lvl="0" algn="just">
              <a:lnSpc>
                <a:spcPct val="115000"/>
              </a:lnSpc>
              <a:spcBef>
                <a:spcPts val="600"/>
              </a:spcBef>
              <a:spcAft>
                <a:spcPts val="600"/>
              </a:spcAft>
              <a:buFont typeface="+mj-lt"/>
              <a:buAutoNum type="arabicParenBoth"/>
            </a:pPr>
            <a:r>
              <a:rPr lang="cs-CZ" dirty="0" smtClean="0"/>
              <a:t>   </a:t>
            </a:r>
            <a:r>
              <a:rPr lang="cs-CZ" dirty="0" smtClean="0">
                <a:solidFill>
                  <a:srgbClr val="000000"/>
                </a:solidFill>
                <a:uFill>
                  <a:solidFill>
                    <a:srgbClr val="000000"/>
                  </a:solidFill>
                </a:uFill>
                <a:latin typeface="Times New Roman"/>
                <a:ea typeface="Arial Unicode MS"/>
                <a:cs typeface="Arial Unicode MS"/>
              </a:rPr>
              <a:t>Bezúhonnost se kromě výpisu z evidence Rejstříku trestů dokládá dále</a:t>
            </a:r>
            <a:endParaRPr lang="cs-CZ" sz="2800" dirty="0" smtClean="0">
              <a:solidFill>
                <a:srgbClr val="000000"/>
              </a:solidFill>
              <a:uFill>
                <a:solidFill>
                  <a:srgbClr val="000000"/>
                </a:solidFill>
              </a:uFill>
              <a:latin typeface="Trebuchet MS"/>
              <a:ea typeface="Arial Unicode MS"/>
              <a:cs typeface="Arial Unicode MS"/>
            </a:endParaRPr>
          </a:p>
          <a:p>
            <a:pPr lvl="0" algn="just">
              <a:spcBef>
                <a:spcPts val="600"/>
              </a:spcBef>
              <a:spcAft>
                <a:spcPts val="600"/>
              </a:spcAft>
              <a:buFont typeface="+mj-lt"/>
              <a:buAutoNum type="alphaLcParenR"/>
              <a:tabLst>
                <a:tab pos="540385" algn="l"/>
                <a:tab pos="587375" algn="l"/>
              </a:tabLst>
            </a:pPr>
            <a:r>
              <a:rPr lang="cs-CZ" dirty="0" smtClean="0">
                <a:solidFill>
                  <a:srgbClr val="000000"/>
                </a:solidFill>
                <a:uFill>
                  <a:solidFill>
                    <a:srgbClr val="000000"/>
                  </a:solidFill>
                </a:uFill>
                <a:latin typeface="Times New Roman"/>
                <a:ea typeface="Arial Unicode MS"/>
                <a:cs typeface="Times New Roman"/>
              </a:rPr>
              <a:t>u fyzické osoby, která se v posledních 3 letech zdržovala nepřetržitě po dobu delší než 3 měsíce v cizím státě, výpisem z evidence trestů nebo rovnocenným dokladem vydaným příslušným soudním nebo správním úřadem státu, nebo výpisem z evidence Rejstříku trestů, v jehož příloze jsou tyto informace obsaženy, s prostým překladem do jazyka českého, v pochybnostech úředně ověřeným překladem, </a:t>
            </a:r>
            <a:endParaRPr lang="cs-CZ" dirty="0" smtClean="0">
              <a:solidFill>
                <a:srgbClr val="000000"/>
              </a:solidFill>
              <a:uFill>
                <a:solidFill>
                  <a:srgbClr val="000000"/>
                </a:solidFill>
              </a:uFill>
              <a:latin typeface="Times New Roman"/>
              <a:ea typeface="Arial Unicode MS"/>
              <a:cs typeface="Arial Unicode MS"/>
            </a:endParaRPr>
          </a:p>
          <a:p>
            <a:pPr lvl="0" algn="just">
              <a:spcBef>
                <a:spcPts val="600"/>
              </a:spcBef>
              <a:spcAft>
                <a:spcPts val="600"/>
              </a:spcAft>
              <a:buFont typeface="+mj-lt"/>
              <a:buAutoNum type="alphaLcParenR"/>
              <a:tabLst>
                <a:tab pos="540385" algn="l"/>
                <a:tab pos="587375" algn="l"/>
              </a:tabLst>
            </a:pPr>
            <a:r>
              <a:rPr lang="cs-CZ" dirty="0" smtClean="0">
                <a:solidFill>
                  <a:srgbClr val="000000"/>
                </a:solidFill>
                <a:uFill>
                  <a:solidFill>
                    <a:srgbClr val="000000"/>
                  </a:solidFill>
                </a:uFill>
                <a:latin typeface="Times New Roman"/>
                <a:ea typeface="Arial Unicode MS"/>
                <a:cs typeface="Times New Roman"/>
              </a:rPr>
              <a:t>u fyzické osoby, která není státním občanem České republiky, výpisem z evidence trestů nebo rovnocenným dokladem vydaným příslušným soudním nebo správním úřadem státu, jehož je tato osoba občanem, nebo výpisem z evidence Rejstříku trestů, v jehož příloze jsou tyto informace obsaženy, s prostým překladem do jazyka českého, v pochybnostech úředně ověřeným překladem,  </a:t>
            </a:r>
            <a:endParaRPr lang="cs-CZ" dirty="0" smtClean="0">
              <a:solidFill>
                <a:srgbClr val="000000"/>
              </a:solidFill>
              <a:uFill>
                <a:solidFill>
                  <a:srgbClr val="000000"/>
                </a:solidFill>
              </a:uFill>
              <a:latin typeface="Times New Roman"/>
              <a:ea typeface="Arial Unicode MS"/>
              <a:cs typeface="Arial Unicode MS"/>
            </a:endParaRPr>
          </a:p>
          <a:p>
            <a:pPr lvl="0" algn="just">
              <a:spcBef>
                <a:spcPts val="600"/>
              </a:spcBef>
              <a:spcAft>
                <a:spcPts val="600"/>
              </a:spcAft>
              <a:buFont typeface="+mj-lt"/>
              <a:buAutoNum type="alphaLcParenR"/>
              <a:tabLst>
                <a:tab pos="540385" algn="l"/>
                <a:tab pos="587375" algn="l"/>
              </a:tabLst>
            </a:pPr>
            <a:r>
              <a:rPr lang="cs-CZ" dirty="0" smtClean="0">
                <a:solidFill>
                  <a:srgbClr val="000000"/>
                </a:solidFill>
                <a:uFill>
                  <a:solidFill>
                    <a:srgbClr val="000000"/>
                  </a:solidFill>
                </a:uFill>
                <a:latin typeface="Times New Roman"/>
                <a:ea typeface="Arial Unicode MS"/>
                <a:cs typeface="Times New Roman"/>
              </a:rPr>
              <a:t>u právnické osoby, která v posledních 3 letech alespoň po dobu 3 měsíců nepřetržitě vykonávala činnost nebo měla sídlo mimo území České republiky, výpisem z evidence trestů nebo rovnocenným dokladem vydaným příslušným soudním nebo správním úřadem tohoto státu, s prostým překladem do jazyka českého, v pochybnostech úředně ověřeným překladem.</a:t>
            </a:r>
            <a:endParaRPr lang="cs-CZ" dirty="0" smtClean="0">
              <a:solidFill>
                <a:srgbClr val="000000"/>
              </a:solidFill>
              <a:uFill>
                <a:solidFill>
                  <a:srgbClr val="000000"/>
                </a:solidFill>
              </a:uFill>
              <a:latin typeface="Times New Roman"/>
              <a:ea typeface="Arial Unicode MS"/>
              <a:cs typeface="Arial Unicode MS"/>
            </a:endParaRPr>
          </a:p>
          <a:p>
            <a:pPr lvl="0">
              <a:buNone/>
            </a:pP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332656"/>
            <a:ext cx="8229600" cy="5793507"/>
          </a:xfrm>
        </p:spPr>
        <p:txBody>
          <a:bodyPr>
            <a:normAutofit fontScale="70000" lnSpcReduction="20000"/>
          </a:bodyPr>
          <a:lstStyle/>
          <a:p>
            <a:pPr lvl="0" algn="just">
              <a:lnSpc>
                <a:spcPct val="115000"/>
              </a:lnSpc>
              <a:spcBef>
                <a:spcPts val="600"/>
              </a:spcBef>
              <a:spcAft>
                <a:spcPts val="600"/>
              </a:spcAft>
              <a:buFont typeface="+mj-lt"/>
              <a:buAutoNum type="arabicParenBoth"/>
            </a:pPr>
            <a:r>
              <a:rPr lang="cs-CZ" dirty="0" smtClean="0"/>
              <a:t> </a:t>
            </a:r>
            <a:r>
              <a:rPr lang="cs-CZ" dirty="0" smtClean="0">
                <a:solidFill>
                  <a:srgbClr val="000000"/>
                </a:solidFill>
                <a:uFill>
                  <a:solidFill>
                    <a:srgbClr val="000000"/>
                  </a:solidFill>
                </a:uFill>
                <a:latin typeface="Times New Roman"/>
                <a:ea typeface="Arial Unicode MS"/>
                <a:cs typeface="Arial Unicode MS"/>
              </a:rPr>
              <a:t>Nevydává-li stát podle odstavce 3 výpis z evidence trestů nebo rovnocenný doklad, předloží osoba čestné prohlášení o bezúhonnosti učiněné před notářem nebo orgánem tohoto státu.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Prokazuje-li se bezúhonnost způsobem podle odstavce 3 nebo 4, musí tyto doklady žadatel přiložit k žádosti o zápis do seznamu; tyto doklady musí být v okamžiku podání žádosti aktuální, ne však starší než 3 měsíce.</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Na vyžádání ministerstva nebo příslušného krajského soudu žadatel doloží rozhodnutí o odsouzení.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Je-li žadatelem právnická osoba, musí podmínku bezúhonnosti splňovat rovněž fyzická osoba, která je statutárním orgánem nebo členem statutárního orgánu žadatele anebo vykonává činnost statutárního orgánu nebo člena statutárního orgánu žadatele.</a:t>
            </a:r>
            <a:endParaRPr lang="cs-CZ" sz="2800" dirty="0" smtClean="0">
              <a:solidFill>
                <a:srgbClr val="000000"/>
              </a:solidFill>
              <a:uFill>
                <a:solidFill>
                  <a:srgbClr val="000000"/>
                </a:solidFill>
              </a:uFill>
              <a:latin typeface="Trebuchet MS"/>
              <a:ea typeface="Arial Unicode MS"/>
              <a:cs typeface="Arial Unicode MS"/>
            </a:endParaRPr>
          </a:p>
          <a:p>
            <a:pPr lvl="0">
              <a:buNone/>
            </a:pP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a:xfrm>
            <a:off x="395536" y="260648"/>
            <a:ext cx="8291264" cy="5865515"/>
          </a:xfrm>
        </p:spPr>
        <p:txBody>
          <a:bodyPr>
            <a:normAutofit fontScale="47500" lnSpcReduction="20000"/>
          </a:bodyPr>
          <a:lstStyle/>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10</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Zápis do seznamu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a:t>
            </a:r>
            <a:r>
              <a:rPr lang="cs-CZ" dirty="0" smtClean="0">
                <a:solidFill>
                  <a:srgbClr val="FF0000"/>
                </a:solidFill>
                <a:uFill>
                  <a:solidFill>
                    <a:srgbClr val="000000"/>
                  </a:solidFill>
                </a:uFill>
                <a:latin typeface="Times New Roman"/>
                <a:ea typeface="Arial Unicode MS"/>
                <a:cs typeface="Arial Unicode MS"/>
              </a:rPr>
              <a:t>Znalecké oprávnění vzniká zápisem do seznamu. </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a:t>
            </a:r>
            <a:r>
              <a:rPr lang="cs-CZ" dirty="0" smtClean="0">
                <a:solidFill>
                  <a:srgbClr val="FF0000"/>
                </a:solidFill>
                <a:uFill>
                  <a:solidFill>
                    <a:srgbClr val="000000"/>
                  </a:solidFill>
                </a:uFill>
                <a:latin typeface="Times New Roman"/>
                <a:ea typeface="Arial Unicode MS"/>
                <a:cs typeface="Arial Unicode MS"/>
              </a:rPr>
              <a:t>Žádost o zápis do seznamu znalců podává žadatel na formuláři, který zveřejní ministerstvo na svých internetových stránkách. V žádosti uvede obor a odvětví a dle vlastního uvážení i specializaci, ve které chce vykonávat znaleckou činnost. </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Příslušný krajský soud nebo ministerstvo zapíše žadatele do seznamu, aniž by se o tom vydávalo rozhodnutí, splnil-li žadatel podmínky pro zápis do seznamu, a to do 10 pracovních dnů ode dne jejich splnění.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Příslušný krajský soud nebo ministerstvo vydá o zápisu do seznamu osvědčení. Osvědčení musí vždy obsahovat jednoznačnou identifikaci osoby zapsané do seznamu, obor, odvětví, popřípadě specializaci, pro kterou byla zapsána, a datum zápisu do seznamu. Zároveň s vydáním osvědčení je znalci vydán rovněž průkaz znalce (dále jen „průkaz“) a potvrzení opravňujícího k objednávce a převzetí pečeti, kterou využívá k výkonu znalecké činnosti. Podrobnosti o vydávání průkazu, o jeho náležitostech,  úhradě nákladů za vyhotovení průkazu a pečeti a jednotné úpravě pečeti stanoví ministerstvo vyhláškou.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 je povinen oznámit příslušnému krajskému soudu nebo ministerstvu změny ve skutečnostech, které jsou podmínkou pro zápis do seznamu, nejpozději do 10 pracovních dnů ode dne, kdy tato změna nastala.</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Podmínky pro zápis do seznamu znalce musí být splněny po celou dobu platnosti znaleckého oprávnění.</a:t>
            </a:r>
            <a:endParaRPr lang="cs-CZ" sz="2800" dirty="0" smtClean="0">
              <a:solidFill>
                <a:srgbClr val="000000"/>
              </a:solidFill>
              <a:uFill>
                <a:solidFill>
                  <a:srgbClr val="000000"/>
                </a:solidFill>
              </a:uFill>
              <a:latin typeface="Trebuchet MS"/>
              <a:ea typeface="Arial Unicode MS"/>
              <a:cs typeface="Arial Unicode MS"/>
            </a:endParaRPr>
          </a:p>
          <a:p>
            <a:pPr>
              <a:buNone/>
            </a:pP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332656"/>
            <a:ext cx="8291264" cy="5904656"/>
          </a:xfrm>
        </p:spPr>
        <p:txBody>
          <a:bodyPr>
            <a:normAutofit fontScale="47500" lnSpcReduction="20000"/>
          </a:bodyPr>
          <a:lstStyle/>
          <a:p>
            <a:pPr marL="90805" indent="269875" algn="ctr">
              <a:spcBef>
                <a:spcPts val="600"/>
              </a:spcBef>
              <a:spcAft>
                <a:spcPts val="600"/>
              </a:spcAft>
              <a:buNone/>
              <a:tabLst>
                <a:tab pos="540385" algn="l"/>
                <a:tab pos="587375" algn="l"/>
              </a:tabLst>
            </a:pPr>
            <a:r>
              <a:rPr lang="cs-CZ" sz="2800" dirty="0" smtClean="0">
                <a:solidFill>
                  <a:srgbClr val="000000"/>
                </a:solidFill>
                <a:uFill>
                  <a:solidFill>
                    <a:srgbClr val="000000"/>
                  </a:solidFill>
                </a:uFill>
                <a:latin typeface="Times New Roman"/>
                <a:ea typeface="Arial Unicode MS"/>
                <a:cs typeface="Times New Roman"/>
              </a:rPr>
              <a:t>§ 11</a:t>
            </a:r>
            <a:endParaRPr lang="cs-CZ" sz="2800" dirty="0" smtClean="0">
              <a:solidFill>
                <a:srgbClr val="000000"/>
              </a:solidFill>
              <a:uFill>
                <a:solidFill>
                  <a:srgbClr val="000000"/>
                </a:solidFill>
              </a:uFill>
              <a:latin typeface="Times New Roman"/>
              <a:ea typeface="Arial Unicode MS"/>
              <a:cs typeface="Arial Unicode MS"/>
            </a:endParaRPr>
          </a:p>
          <a:p>
            <a:pPr algn="ctr">
              <a:lnSpc>
                <a:spcPct val="115000"/>
              </a:lnSpc>
              <a:spcBef>
                <a:spcPts val="1200"/>
              </a:spcBef>
              <a:spcAft>
                <a:spcPts val="0"/>
              </a:spcAft>
              <a:buNone/>
            </a:pPr>
            <a:r>
              <a:rPr lang="cs-CZ" sz="2800" b="1" dirty="0" smtClean="0">
                <a:solidFill>
                  <a:srgbClr val="FF0000"/>
                </a:solidFill>
                <a:uFill>
                  <a:solidFill>
                    <a:srgbClr val="000000"/>
                  </a:solidFill>
                </a:uFill>
                <a:latin typeface="Times New Roman"/>
                <a:ea typeface="Arial Unicode MS"/>
                <a:cs typeface="Arial Unicode MS"/>
              </a:rPr>
              <a:t>Vstupní zkouška znalce</a:t>
            </a:r>
          </a:p>
          <a:p>
            <a:pPr algn="ctr">
              <a:lnSpc>
                <a:spcPct val="115000"/>
              </a:lnSpc>
              <a:spcBef>
                <a:spcPts val="1200"/>
              </a:spcBef>
              <a:spcAft>
                <a:spcPts val="0"/>
              </a:spcAft>
              <a:buNone/>
            </a:pPr>
            <a:endParaRPr lang="cs-CZ" sz="24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sz="2800" dirty="0" smtClean="0">
                <a:solidFill>
                  <a:srgbClr val="000000"/>
                </a:solidFill>
                <a:uFill>
                  <a:solidFill>
                    <a:srgbClr val="000000"/>
                  </a:solidFill>
                </a:uFill>
                <a:latin typeface="Times New Roman"/>
                <a:ea typeface="Arial Unicode MS"/>
                <a:cs typeface="Arial Unicode MS"/>
              </a:rPr>
              <a:t>Vstupní zkouška se skládá </a:t>
            </a:r>
            <a:r>
              <a:rPr lang="cs-CZ" sz="2800" dirty="0" smtClean="0">
                <a:solidFill>
                  <a:srgbClr val="FF0000"/>
                </a:solidFill>
                <a:uFill>
                  <a:solidFill>
                    <a:srgbClr val="000000"/>
                  </a:solidFill>
                </a:uFill>
                <a:latin typeface="Times New Roman"/>
                <a:ea typeface="Arial Unicode MS"/>
                <a:cs typeface="Arial Unicode MS"/>
              </a:rPr>
              <a:t>z obecné části</a:t>
            </a:r>
            <a:r>
              <a:rPr lang="cs-CZ" sz="2800" dirty="0" smtClean="0">
                <a:solidFill>
                  <a:srgbClr val="000000"/>
                </a:solidFill>
                <a:uFill>
                  <a:solidFill>
                    <a:srgbClr val="000000"/>
                  </a:solidFill>
                </a:uFill>
                <a:latin typeface="Times New Roman"/>
                <a:ea typeface="Arial Unicode MS"/>
                <a:cs typeface="Arial Unicode MS"/>
              </a:rPr>
              <a:t>, kterou se ověřují zejména znalosti právních předpisů upravujících výkon znalecké činnosti a řízení, v nichž se znalecká činnost vykonává, a náležitostí znaleckého posudku, a </a:t>
            </a:r>
            <a:r>
              <a:rPr lang="cs-CZ" sz="2800" dirty="0" smtClean="0">
                <a:solidFill>
                  <a:srgbClr val="FF0000"/>
                </a:solidFill>
                <a:uFill>
                  <a:solidFill>
                    <a:srgbClr val="000000"/>
                  </a:solidFill>
                </a:uFill>
                <a:latin typeface="Times New Roman"/>
                <a:ea typeface="Arial Unicode MS"/>
                <a:cs typeface="Arial Unicode MS"/>
              </a:rPr>
              <a:t>zvláštní části, </a:t>
            </a:r>
            <a:r>
              <a:rPr lang="cs-CZ" sz="2800" dirty="0" smtClean="0">
                <a:solidFill>
                  <a:srgbClr val="000000"/>
                </a:solidFill>
                <a:uFill>
                  <a:solidFill>
                    <a:srgbClr val="000000"/>
                  </a:solidFill>
                </a:uFill>
                <a:latin typeface="Times New Roman"/>
                <a:ea typeface="Arial Unicode MS"/>
                <a:cs typeface="Arial Unicode MS"/>
              </a:rPr>
              <a:t>kterou se ověřuje zejména </a:t>
            </a:r>
            <a:r>
              <a:rPr lang="cs-CZ" sz="2800" dirty="0" smtClean="0">
                <a:solidFill>
                  <a:srgbClr val="FF0000"/>
                </a:solidFill>
                <a:uFill>
                  <a:solidFill>
                    <a:srgbClr val="000000"/>
                  </a:solidFill>
                </a:uFill>
                <a:latin typeface="Times New Roman"/>
                <a:ea typeface="Arial Unicode MS"/>
                <a:cs typeface="Arial Unicode MS"/>
              </a:rPr>
              <a:t>schopnost vypracovat znalecký posudek a znalosti z oboru a odvětví, pro které byla podána žádost, a s přihlédnutím ke specializaci, pokud byla zvolena.</a:t>
            </a:r>
            <a:r>
              <a:rPr lang="cs-CZ" sz="2800" dirty="0" smtClean="0">
                <a:solidFill>
                  <a:srgbClr val="000000"/>
                </a:solidFill>
                <a:uFill>
                  <a:solidFill>
                    <a:srgbClr val="000000"/>
                  </a:solidFill>
                </a:uFill>
                <a:latin typeface="Times New Roman"/>
                <a:ea typeface="Arial Unicode MS"/>
                <a:cs typeface="Arial Unicode MS"/>
              </a:rPr>
              <a:t> Způsob vykonání zkoušky, její formu, obsah a průběh stanoví ministerstvo vyhláškou. </a:t>
            </a:r>
            <a:endParaRPr lang="cs-CZ" sz="24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sz="2800" dirty="0" smtClean="0">
                <a:solidFill>
                  <a:srgbClr val="000000"/>
                </a:solidFill>
                <a:uFill>
                  <a:solidFill>
                    <a:srgbClr val="000000"/>
                  </a:solidFill>
                </a:uFill>
                <a:latin typeface="Times New Roman"/>
                <a:ea typeface="Arial Unicode MS"/>
                <a:cs typeface="Arial Unicode MS"/>
              </a:rPr>
              <a:t>Obecná část vstupní zkoušky se považuje za splněnou v případě, že žadatel při vykonání vstupní zkoušky uspěl (v jiném oboru či odvětví, než pro které nově žádá) v uplynulých třech letech přede dne podání žádosti.</a:t>
            </a:r>
            <a:endParaRPr lang="cs-CZ" sz="24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sz="2800" dirty="0" smtClean="0">
                <a:solidFill>
                  <a:srgbClr val="000000"/>
                </a:solidFill>
                <a:uFill>
                  <a:solidFill>
                    <a:srgbClr val="000000"/>
                  </a:solidFill>
                </a:uFill>
                <a:latin typeface="Times New Roman"/>
                <a:ea typeface="Arial Unicode MS"/>
                <a:cs typeface="Arial Unicode MS"/>
              </a:rPr>
              <a:t>Žadateli, který splní podmínky uvedené v § 5 odst. 1 písm. a) až i), bude umožněno do 6 měsíců od doručení žádosti podle § 10 odst. 2 vykonat po uhrazení poplatku podle zákona o správních poplatcích (dále jen „poplatek za zkoušku“) vstupní zkoušku.</a:t>
            </a:r>
            <a:endParaRPr lang="cs-CZ" sz="24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sz="2800" dirty="0" smtClean="0">
                <a:solidFill>
                  <a:srgbClr val="000000"/>
                </a:solidFill>
                <a:uFill>
                  <a:solidFill>
                    <a:srgbClr val="000000"/>
                  </a:solidFill>
                </a:uFill>
                <a:latin typeface="Times New Roman"/>
                <a:ea typeface="Arial Unicode MS"/>
                <a:cs typeface="Arial Unicode MS"/>
              </a:rPr>
              <a:t>Ten, kdo při vstupní zkoušce neuspěl, může do 1 měsíce ode dne, kdy byl vyrozuměn o jejím výsledku, požádat o její opakování. Příslušný krajský soud toto opakování po uhrazení poplatku za zkoušku umožní tak, aby se opakovaná zkouška konala nejdříve po uplynutí šesti měsíců ode dne konání zkoušky, při které žadatel neuspěl. Zkoušku lze opakovat pouze jedenkrát.</a:t>
            </a:r>
            <a:endParaRPr lang="cs-CZ" sz="24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sz="2800" dirty="0" smtClean="0">
                <a:solidFill>
                  <a:srgbClr val="000000"/>
                </a:solidFill>
                <a:uFill>
                  <a:solidFill>
                    <a:srgbClr val="000000"/>
                  </a:solidFill>
                </a:uFill>
                <a:latin typeface="Times New Roman"/>
                <a:ea typeface="Arial Unicode MS"/>
                <a:cs typeface="Arial Unicode MS"/>
              </a:rPr>
              <a:t>Ten, kdo ve vstupní zkoušce neuspěl ani nepodal žádost o její opakování, anebo ten, kdo neuspěl ani při jejím opakování, může podat další žádost o zápis do seznamu nejdříve po uplynutí 5 let ode dne konání poslední neúspěšné zkoušky.</a:t>
            </a:r>
            <a:endParaRPr lang="cs-CZ" sz="24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sz="2800" dirty="0" smtClean="0">
                <a:solidFill>
                  <a:srgbClr val="000000"/>
                </a:solidFill>
                <a:uFill>
                  <a:solidFill>
                    <a:srgbClr val="000000"/>
                  </a:solidFill>
                </a:uFill>
                <a:latin typeface="Times New Roman"/>
                <a:ea typeface="Arial Unicode MS"/>
                <a:cs typeface="Arial Unicode MS"/>
              </a:rPr>
              <a:t>Řízení o žádosti o zápis do seznamu příslušný krajský soud přeruší za účelem vykonání vstupní zkoušky žadatelem.</a:t>
            </a:r>
            <a:endParaRPr lang="cs-CZ" sz="2400" dirty="0" smtClean="0">
              <a:solidFill>
                <a:srgbClr val="000000"/>
              </a:solidFill>
              <a:uFill>
                <a:solidFill>
                  <a:srgbClr val="000000"/>
                </a:solidFill>
              </a:uFill>
              <a:latin typeface="Trebuchet MS"/>
              <a:ea typeface="Arial Unicode MS"/>
              <a:cs typeface="Arial Unicode MS"/>
            </a:endParaRPr>
          </a:p>
          <a:p>
            <a:pPr marL="90805" indent="269875" algn="ctr">
              <a:spcBef>
                <a:spcPts val="600"/>
              </a:spcBef>
              <a:spcAft>
                <a:spcPts val="600"/>
              </a:spcAft>
              <a:buNone/>
              <a:tabLst>
                <a:tab pos="540385" algn="l"/>
                <a:tab pos="587375" algn="l"/>
              </a:tabLst>
            </a:pPr>
            <a:endParaRPr lang="cs-CZ" sz="2800" dirty="0">
              <a:solidFill>
                <a:srgbClr val="000000"/>
              </a:solidFill>
              <a:uFill>
                <a:solidFill>
                  <a:srgbClr val="000000"/>
                </a:solidFill>
              </a:uFill>
              <a:latin typeface="Trebuchet MS"/>
              <a:ea typeface="Arial Unicode MS"/>
              <a:cs typeface="Arial Unicode M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332656"/>
            <a:ext cx="8229600" cy="5793507"/>
          </a:xfrm>
        </p:spPr>
        <p:txBody>
          <a:bodyPr>
            <a:normAutofit fontScale="47500" lnSpcReduction="20000"/>
          </a:bodyPr>
          <a:lstStyle/>
          <a:p>
            <a:pPr algn="ctr">
              <a:lnSpc>
                <a:spcPct val="115000"/>
              </a:lnSpc>
              <a:spcBef>
                <a:spcPts val="1200"/>
              </a:spcBef>
              <a:spcAft>
                <a:spcPts val="0"/>
              </a:spcAft>
              <a:buNone/>
            </a:pPr>
            <a:r>
              <a:rPr lang="cs-CZ" dirty="0" smtClean="0"/>
              <a:t> </a:t>
            </a:r>
            <a:r>
              <a:rPr lang="cs-CZ" dirty="0" smtClean="0">
                <a:solidFill>
                  <a:srgbClr val="000000"/>
                </a:solidFill>
                <a:uFill>
                  <a:solidFill>
                    <a:srgbClr val="000000"/>
                  </a:solidFill>
                </a:uFill>
                <a:latin typeface="Times New Roman"/>
                <a:ea typeface="Arial Unicode MS"/>
                <a:cs typeface="Arial Unicode MS"/>
              </a:rPr>
              <a:t>§ 12</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Zvláštní ustanovení o zápisu do seznamu</a:t>
            </a:r>
            <a:endParaRPr lang="cs-CZ" sz="2800" dirty="0" smtClean="0">
              <a:solidFill>
                <a:srgbClr val="000000"/>
              </a:solidFill>
              <a:uFill>
                <a:solidFill>
                  <a:srgbClr val="000000"/>
                </a:solidFill>
              </a:uFill>
              <a:latin typeface="Trebuchet MS"/>
              <a:ea typeface="Arial Unicode MS"/>
              <a:cs typeface="Arial Unicode MS"/>
            </a:endParaRPr>
          </a:p>
          <a:p>
            <a:pPr lvl="0" algn="just">
              <a:spcBef>
                <a:spcPts val="600"/>
              </a:spcBef>
              <a:spcAft>
                <a:spcPts val="600"/>
              </a:spcAft>
              <a:buFont typeface="Times New Roman"/>
              <a:buAutoNum type="arabicParenBoth"/>
              <a:tabLst>
                <a:tab pos="540385" algn="l"/>
                <a:tab pos="587375" algn="l"/>
                <a:tab pos="407035" algn="l"/>
                <a:tab pos="497205" algn="l"/>
                <a:tab pos="540385" algn="l"/>
              </a:tabLst>
            </a:pPr>
            <a:r>
              <a:rPr lang="cs-CZ" dirty="0" smtClean="0">
                <a:solidFill>
                  <a:srgbClr val="000000"/>
                </a:solidFill>
                <a:uFill>
                  <a:solidFill>
                    <a:srgbClr val="000000"/>
                  </a:solidFill>
                </a:uFill>
                <a:latin typeface="Times New Roman"/>
                <a:ea typeface="Times New Roman"/>
                <a:cs typeface="Times New Roman"/>
              </a:rPr>
              <a:t>Příslušný krajský soud zapíše do seznamu fyzickou osobu jako znalce a ministerstvo zapíše obchodní korporaci jako znaleckou kancelář nebo jinou osobu podle § 7 odst. 1 písm. a) jako znalecký ústav, aniž by splnila podmínky pro zápis do seznamu podle příslušných ustanovení tohoto zákona, pokud</a:t>
            </a:r>
            <a:endParaRPr lang="cs-CZ" dirty="0" smtClean="0">
              <a:solidFill>
                <a:srgbClr val="000000"/>
              </a:solidFill>
              <a:uFill>
                <a:solidFill>
                  <a:srgbClr val="000000"/>
                </a:solidFill>
              </a:uFill>
              <a:latin typeface="Times New Roman"/>
              <a:ea typeface="Times New Roman"/>
              <a:cs typeface="Arial Unicode MS"/>
            </a:endParaRPr>
          </a:p>
          <a:p>
            <a:pPr lvl="1" algn="just">
              <a:lnSpc>
                <a:spcPct val="115000"/>
              </a:lnSpc>
              <a:buFont typeface="+mj-lt"/>
              <a:buAutoNum type="alphaLcParenR"/>
              <a:tabLst>
                <a:tab pos="89535" algn="l"/>
                <a:tab pos="450215" algn="l"/>
              </a:tabLst>
            </a:pPr>
            <a:r>
              <a:rPr lang="cs-CZ" dirty="0" smtClean="0">
                <a:solidFill>
                  <a:srgbClr val="000000"/>
                </a:solidFill>
                <a:uFill>
                  <a:solidFill>
                    <a:srgbClr val="000000"/>
                  </a:solidFill>
                </a:uFill>
                <a:latin typeface="Times New Roman"/>
                <a:ea typeface="Times New Roman"/>
                <a:cs typeface="Arial Unicode MS"/>
              </a:rPr>
              <a:t>získala v některém z členských států Evropské unie nebo v jiném smluvním státě Dohody o Evropském hospodářském prostoru nebo Švýcarské konfederaci oprávnění obdobné znaleckému oprávnění podle tohoto zákona a</a:t>
            </a:r>
            <a:endParaRPr lang="cs-CZ" sz="2400" dirty="0" smtClean="0">
              <a:solidFill>
                <a:srgbClr val="000000"/>
              </a:solidFill>
              <a:uFill>
                <a:solidFill>
                  <a:srgbClr val="000000"/>
                </a:solidFill>
              </a:uFill>
              <a:latin typeface="Trebuchet MS"/>
              <a:ea typeface="Arial Unicode MS"/>
              <a:cs typeface="Arial Unicode MS"/>
            </a:endParaRPr>
          </a:p>
          <a:p>
            <a:pPr lvl="1" algn="just">
              <a:lnSpc>
                <a:spcPct val="115000"/>
              </a:lnSpc>
              <a:buFont typeface="+mj-lt"/>
              <a:buAutoNum type="alphaLcParenR"/>
              <a:tabLst>
                <a:tab pos="89535" algn="l"/>
                <a:tab pos="450215" algn="l"/>
              </a:tabLst>
            </a:pPr>
            <a:r>
              <a:rPr lang="cs-CZ" dirty="0" smtClean="0">
                <a:solidFill>
                  <a:srgbClr val="000000"/>
                </a:solidFill>
                <a:uFill>
                  <a:solidFill>
                    <a:srgbClr val="000000"/>
                  </a:solidFill>
                </a:uFill>
                <a:latin typeface="Times New Roman"/>
                <a:ea typeface="Times New Roman"/>
                <a:cs typeface="Arial Unicode MS"/>
              </a:rPr>
              <a:t>ministerstvo po složení rozdílové zkoušky uzná její kvalifikaci podle jiného právního předpisu. </a:t>
            </a:r>
            <a:r>
              <a:rPr lang="cs-CZ" baseline="30000" dirty="0" smtClean="0">
                <a:solidFill>
                  <a:srgbClr val="000000"/>
                </a:solidFill>
                <a:uFill>
                  <a:solidFill>
                    <a:srgbClr val="000000"/>
                  </a:solidFill>
                </a:uFill>
                <a:latin typeface="Times New Roman"/>
                <a:ea typeface="Times New Roman"/>
                <a:cs typeface="Arial Unicode MS"/>
              </a:rPr>
              <a:t>1</a:t>
            </a:r>
            <a:endParaRPr lang="cs-CZ" sz="2400" baseline="300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Times New Roman"/>
              <a:buAutoNum type="arabicParenBoth"/>
              <a:tabLst>
                <a:tab pos="407035" algn="l"/>
                <a:tab pos="497205" algn="l"/>
              </a:tabLst>
            </a:pPr>
            <a:r>
              <a:rPr lang="cs-CZ" dirty="0" smtClean="0">
                <a:solidFill>
                  <a:srgbClr val="000000"/>
                </a:solidFill>
                <a:uFill>
                  <a:solidFill>
                    <a:srgbClr val="000000"/>
                  </a:solidFill>
                </a:uFill>
                <a:latin typeface="Times New Roman"/>
                <a:ea typeface="Times New Roman"/>
                <a:cs typeface="Arial Unicode MS"/>
              </a:rPr>
              <a:t> Fyzická osoba uvedená v odstavci 1 musí před zapsáním do seznamu složit slib podle § 5 odst. 1 písm. k) do rukou předsedy krajského soudu nebo jím pověřené osoby.</a:t>
            </a:r>
            <a:endParaRPr lang="cs-CZ" sz="2800" dirty="0" smtClean="0">
              <a:solidFill>
                <a:srgbClr val="000000"/>
              </a:solidFill>
              <a:uFill>
                <a:solidFill>
                  <a:srgbClr val="000000"/>
                </a:solidFill>
              </a:uFill>
              <a:latin typeface="Trebuchet MS"/>
              <a:ea typeface="Times New Roman"/>
              <a:cs typeface="Arial Unicode MS"/>
            </a:endParaRPr>
          </a:p>
          <a:p>
            <a:pPr lvl="0" algn="just">
              <a:lnSpc>
                <a:spcPct val="115000"/>
              </a:lnSpc>
              <a:spcBef>
                <a:spcPts val="600"/>
              </a:spcBef>
              <a:spcAft>
                <a:spcPts val="600"/>
              </a:spcAft>
              <a:buFont typeface="Times New Roman"/>
              <a:buAutoNum type="arabicParenBoth"/>
              <a:tabLst>
                <a:tab pos="407035" algn="l"/>
                <a:tab pos="497205" algn="l"/>
              </a:tabLst>
            </a:pPr>
            <a:r>
              <a:rPr lang="cs-CZ" dirty="0" smtClean="0">
                <a:solidFill>
                  <a:srgbClr val="000000"/>
                </a:solidFill>
                <a:uFill>
                  <a:solidFill>
                    <a:srgbClr val="000000"/>
                  </a:solidFill>
                </a:uFill>
                <a:latin typeface="Times New Roman"/>
                <a:ea typeface="Times New Roman"/>
                <a:cs typeface="Arial Unicode MS"/>
              </a:rPr>
              <a:t> Rozdílovou zkouškou se ověřují zejména znalosti právních předpisů upravujících výkon znalecké činnosti a řízení, v nichž se znalecká činnost provádí, a náležitostí znaleckého úkonu. Ustanovení o vstupní zkoušce se použije přiměřeně i pro rozdílovou zkoušku. Způsob vykonání rozdílové zkoušky žadatele o zápis do seznamu, její formu a průběh stanoví ministerstvo vyhláškou. </a:t>
            </a:r>
          </a:p>
          <a:p>
            <a:pPr lvl="0" algn="just">
              <a:lnSpc>
                <a:spcPct val="115000"/>
              </a:lnSpc>
              <a:spcBef>
                <a:spcPts val="600"/>
              </a:spcBef>
              <a:spcAft>
                <a:spcPts val="600"/>
              </a:spcAft>
              <a:buNone/>
              <a:tabLst>
                <a:tab pos="407035" algn="l"/>
                <a:tab pos="497205" algn="l"/>
              </a:tabLst>
            </a:pPr>
            <a:r>
              <a:rPr lang="cs-CZ" sz="2800" dirty="0" smtClean="0">
                <a:solidFill>
                  <a:srgbClr val="000000"/>
                </a:solidFill>
                <a:uFill>
                  <a:solidFill>
                    <a:srgbClr val="000000"/>
                  </a:solidFill>
                </a:uFill>
                <a:latin typeface="Times New Roman"/>
                <a:ea typeface="Times New Roman"/>
                <a:cs typeface="Arial Unicode MS"/>
              </a:rPr>
              <a:t>------------------------------------------------------------------------------------------------------------------------------------------------</a:t>
            </a:r>
            <a:endParaRPr lang="cs-CZ" sz="2800" dirty="0" smtClean="0">
              <a:solidFill>
                <a:srgbClr val="000000"/>
              </a:solidFill>
              <a:uFill>
                <a:solidFill>
                  <a:srgbClr val="000000"/>
                </a:solidFill>
              </a:uFill>
              <a:latin typeface="Trebuchet MS"/>
              <a:ea typeface="Times New Roman"/>
              <a:cs typeface="Arial Unicode MS"/>
            </a:endParaRPr>
          </a:p>
          <a:p>
            <a:pPr algn="just">
              <a:spcAft>
                <a:spcPts val="0"/>
              </a:spcAft>
              <a:buNone/>
            </a:pPr>
            <a:r>
              <a:rPr lang="cs-CZ" baseline="30000" dirty="0" smtClean="0">
                <a:solidFill>
                  <a:srgbClr val="000000"/>
                </a:solidFill>
                <a:uFill>
                  <a:solidFill>
                    <a:srgbClr val="000000"/>
                  </a:solidFill>
                </a:uFill>
                <a:latin typeface="Times New Roman"/>
                <a:ea typeface="Arial Unicode MS"/>
                <a:cs typeface="Arial Unicode MS"/>
              </a:rPr>
              <a:t>1</a:t>
            </a:r>
            <a:r>
              <a:rPr lang="cs-CZ" dirty="0" smtClean="0">
                <a:solidFill>
                  <a:srgbClr val="000000"/>
                </a:solidFill>
                <a:uFill>
                  <a:solidFill>
                    <a:srgbClr val="000000"/>
                  </a:solidFill>
                </a:uFill>
                <a:latin typeface="Times New Roman"/>
                <a:ea typeface="Arial Unicode MS"/>
                <a:cs typeface="Arial Unicode MS"/>
              </a:rPr>
              <a:t>   </a:t>
            </a:r>
            <a:r>
              <a:rPr lang="en-US" sz="2500" dirty="0" smtClean="0">
                <a:solidFill>
                  <a:srgbClr val="000000"/>
                </a:solidFill>
                <a:uFill>
                  <a:solidFill>
                    <a:srgbClr val="000000"/>
                  </a:solidFill>
                </a:uFill>
                <a:latin typeface="Times New Roman"/>
                <a:ea typeface="Arial Unicode MS"/>
                <a:cs typeface="Arial Unicode MS"/>
              </a:rPr>
              <a:t>Z</a:t>
            </a:r>
            <a:r>
              <a:rPr lang="cs-CZ" sz="2500" dirty="0" err="1" smtClean="0">
                <a:solidFill>
                  <a:srgbClr val="000000"/>
                </a:solidFill>
                <a:uFill>
                  <a:solidFill>
                    <a:srgbClr val="000000"/>
                  </a:solidFill>
                </a:uFill>
                <a:latin typeface="Times New Roman"/>
                <a:ea typeface="Arial Unicode MS"/>
                <a:cs typeface="Arial Unicode MS"/>
              </a:rPr>
              <a:t>ákon</a:t>
            </a:r>
            <a:r>
              <a:rPr lang="cs-CZ" sz="2500" dirty="0" smtClean="0">
                <a:solidFill>
                  <a:srgbClr val="000000"/>
                </a:solidFill>
                <a:uFill>
                  <a:solidFill>
                    <a:srgbClr val="000000"/>
                  </a:solidFill>
                </a:uFill>
                <a:latin typeface="Times New Roman"/>
                <a:ea typeface="Arial Unicode MS"/>
                <a:cs typeface="Arial Unicode MS"/>
              </a:rPr>
              <a:t> č. 18/2004 Sb., o uznávání odborné kvalifikace a jiné způsobilosti státních příslušníků členských států Evropské unie a některých příslušníků jiných států a o změně některých zákonů (zákon o uznávání odborné kvalifikace), v platném znění</a:t>
            </a:r>
            <a:r>
              <a:rPr lang="cs-CZ" dirty="0" smtClean="0">
                <a:solidFill>
                  <a:srgbClr val="000000"/>
                </a:solidFill>
                <a:uFill>
                  <a:solidFill>
                    <a:srgbClr val="000000"/>
                  </a:solidFill>
                </a:uFill>
                <a:latin typeface="Times New Roman"/>
                <a:ea typeface="Arial Unicode MS"/>
                <a:cs typeface="Arial Unicode MS"/>
              </a:rPr>
              <a:t>.</a:t>
            </a:r>
            <a:endParaRPr lang="cs-CZ" dirty="0" smtClean="0">
              <a:solidFill>
                <a:srgbClr val="000000"/>
              </a:solidFill>
              <a:uFill>
                <a:solidFill>
                  <a:srgbClr val="000000"/>
                </a:solidFill>
              </a:uFill>
              <a:latin typeface="Trebuchet MS"/>
              <a:ea typeface="Arial Unicode MS"/>
              <a:cs typeface="Arial Unicode MS"/>
            </a:endParaRPr>
          </a:p>
          <a:p>
            <a:pPr>
              <a:buNone/>
            </a:pP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332656"/>
            <a:ext cx="8229600" cy="5793507"/>
          </a:xfrm>
        </p:spPr>
        <p:txBody>
          <a:bodyPr>
            <a:normAutofit fontScale="77500" lnSpcReduction="20000"/>
          </a:bodyPr>
          <a:lstStyle/>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13</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FF0000"/>
                </a:solidFill>
                <a:uFill>
                  <a:solidFill>
                    <a:srgbClr val="000000"/>
                  </a:solidFill>
                </a:uFill>
                <a:latin typeface="Times New Roman"/>
                <a:ea typeface="Arial Unicode MS"/>
                <a:cs typeface="Arial Unicode MS"/>
              </a:rPr>
              <a:t>Seznam znalců, znaleckých kanceláří a znaleckých ústavů</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Seznam je informační systém veřejné správy, jehož správcem je ministerstvo a do něhož se zapisují znalci, znalecké kanceláře a znalecké ústavy; údaje označené tímto zákonem jako veřejné jsou uveřejňovány způsobem umožňujícím dálkový přístup.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K údajům, které jsou označené tímto zákonem jako neveřejné, má přístup ministerstvo a krajský soud. Na základě odůvodněné žádosti udělí správce seznamu přístup do neveřejné části rovněž jinému orgánu veřejné moci.</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 znalecká kancelář a znalecký ústav mají právo nahlížet do seznamu na všechny údaje, které se jich týkají.</a:t>
            </a:r>
            <a:endParaRPr lang="cs-CZ" sz="2800" dirty="0" smtClean="0">
              <a:solidFill>
                <a:srgbClr val="000000"/>
              </a:solidFill>
              <a:uFill>
                <a:solidFill>
                  <a:srgbClr val="000000"/>
                </a:solidFill>
              </a:uFill>
              <a:latin typeface="Trebuchet MS"/>
              <a:ea typeface="Arial Unicode MS"/>
              <a:cs typeface="Arial Unicode MS"/>
            </a:endParaRPr>
          </a:p>
          <a:p>
            <a:pPr>
              <a:buNone/>
            </a:pPr>
            <a:endParaRPr lang="cs-CZ"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260648"/>
            <a:ext cx="8229600" cy="5865515"/>
          </a:xfrm>
        </p:spPr>
        <p:txBody>
          <a:bodyPr>
            <a:normAutofit fontScale="40000" lnSpcReduction="20000"/>
          </a:bodyPr>
          <a:lstStyle/>
          <a:p>
            <a:pPr algn="ctr">
              <a:lnSpc>
                <a:spcPct val="115000"/>
              </a:lnSpc>
              <a:spcBef>
                <a:spcPts val="1200"/>
              </a:spcBef>
              <a:spcAft>
                <a:spcPts val="0"/>
              </a:spcAft>
              <a:buNone/>
            </a:pPr>
            <a:r>
              <a:rPr lang="cs-CZ" sz="4000" dirty="0" smtClean="0">
                <a:solidFill>
                  <a:srgbClr val="000000"/>
                </a:solidFill>
                <a:uFill>
                  <a:solidFill>
                    <a:srgbClr val="000000"/>
                  </a:solidFill>
                </a:uFill>
                <a:latin typeface="Times New Roman"/>
                <a:ea typeface="Arial Unicode MS"/>
                <a:cs typeface="Arial Unicode MS"/>
              </a:rPr>
              <a:t>§ 14</a:t>
            </a:r>
            <a:endParaRPr lang="cs-CZ" sz="40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sz="3500" b="1" dirty="0" smtClean="0">
                <a:solidFill>
                  <a:srgbClr val="000000"/>
                </a:solidFill>
                <a:uFill>
                  <a:solidFill>
                    <a:srgbClr val="000000"/>
                  </a:solidFill>
                </a:uFill>
                <a:latin typeface="Times New Roman"/>
                <a:ea typeface="Arial Unicode MS"/>
                <a:cs typeface="Arial Unicode MS"/>
              </a:rPr>
              <a:t>Údaje vedené v seznamu</a:t>
            </a:r>
            <a:endParaRPr lang="cs-CZ" sz="35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Jako </a:t>
            </a:r>
            <a:r>
              <a:rPr lang="cs-CZ" dirty="0" smtClean="0">
                <a:solidFill>
                  <a:srgbClr val="FF0000"/>
                </a:solidFill>
                <a:uFill>
                  <a:solidFill>
                    <a:srgbClr val="000000"/>
                  </a:solidFill>
                </a:uFill>
                <a:latin typeface="Times New Roman"/>
                <a:ea typeface="Arial Unicode MS"/>
                <a:cs typeface="Arial Unicode MS"/>
              </a:rPr>
              <a:t>veřejný údaj </a:t>
            </a:r>
            <a:r>
              <a:rPr lang="cs-CZ" dirty="0" smtClean="0">
                <a:solidFill>
                  <a:srgbClr val="000000"/>
                </a:solidFill>
                <a:uFill>
                  <a:solidFill>
                    <a:srgbClr val="000000"/>
                  </a:solidFill>
                </a:uFill>
                <a:latin typeface="Times New Roman"/>
                <a:ea typeface="Arial Unicode MS"/>
                <a:cs typeface="Arial Unicode MS"/>
              </a:rPr>
              <a:t>se do seznamu se zapisuje</a:t>
            </a:r>
            <a:endParaRPr lang="cs-CZ" sz="2800" dirty="0" smtClean="0">
              <a:solidFill>
                <a:srgbClr val="000000"/>
              </a:solidFill>
              <a:uFill>
                <a:solidFill>
                  <a:srgbClr val="000000"/>
                </a:solidFill>
              </a:uFill>
              <a:latin typeface="Trebuchet MS"/>
              <a:ea typeface="Arial Unicode MS"/>
              <a:cs typeface="Arial Unicode MS"/>
            </a:endParaRPr>
          </a:p>
          <a:p>
            <a:pPr lvl="1" algn="just">
              <a:buSzPts val="1200"/>
              <a:buFont typeface="+mj-lt"/>
              <a:buAutoNum type="alphaLcParenR"/>
              <a:tabLst>
                <a:tab pos="269875" algn="l"/>
                <a:tab pos="450215" algn="l"/>
                <a:tab pos="540385" algn="l"/>
              </a:tabLst>
            </a:pPr>
            <a:r>
              <a:rPr lang="cs-CZ" dirty="0" smtClean="0">
                <a:solidFill>
                  <a:srgbClr val="000000"/>
                </a:solidFill>
                <a:uFill>
                  <a:solidFill>
                    <a:srgbClr val="000000"/>
                  </a:solidFill>
                </a:uFill>
                <a:latin typeface="Times New Roman"/>
                <a:ea typeface="Arial Unicode MS"/>
                <a:cs typeface="Times New Roman"/>
              </a:rPr>
              <a:t>jméno nebo název,</a:t>
            </a:r>
            <a:endParaRPr lang="cs-CZ" dirty="0" smtClean="0">
              <a:solidFill>
                <a:srgbClr val="000000"/>
              </a:solidFill>
              <a:uFill>
                <a:solidFill>
                  <a:srgbClr val="000000"/>
                </a:solidFill>
              </a:uFill>
              <a:latin typeface="Times New Roman"/>
              <a:ea typeface="Arial Unicode MS"/>
              <a:cs typeface="Arial Unicode MS"/>
            </a:endParaRPr>
          </a:p>
          <a:p>
            <a:pPr lvl="1" algn="just">
              <a:buSzPts val="1200"/>
              <a:buFont typeface="+mj-lt"/>
              <a:buAutoNum type="alphaLcParenR"/>
              <a:tabLst>
                <a:tab pos="269875" algn="l"/>
                <a:tab pos="450215" algn="l"/>
                <a:tab pos="540385" algn="l"/>
              </a:tabLst>
            </a:pPr>
            <a:r>
              <a:rPr lang="cs-CZ" dirty="0" smtClean="0">
                <a:solidFill>
                  <a:srgbClr val="000000"/>
                </a:solidFill>
                <a:uFill>
                  <a:solidFill>
                    <a:srgbClr val="000000"/>
                  </a:solidFill>
                </a:uFill>
                <a:latin typeface="Times New Roman"/>
                <a:ea typeface="Arial Unicode MS"/>
                <a:cs typeface="Times New Roman"/>
              </a:rPr>
              <a:t>obor a odvětví a případně specializace, pokud byla zvolena; jedná-li se o znaleckou kancelář pak i jména znalců, prostřednictvím kterých znaleckou činnost v jednotlivých oborech, odvětvích a případně specializacích vykonává,</a:t>
            </a:r>
            <a:endParaRPr lang="cs-CZ" dirty="0" smtClean="0">
              <a:solidFill>
                <a:srgbClr val="000000"/>
              </a:solidFill>
              <a:uFill>
                <a:solidFill>
                  <a:srgbClr val="000000"/>
                </a:solidFill>
              </a:uFill>
              <a:latin typeface="Times New Roman"/>
              <a:ea typeface="Arial Unicode MS"/>
              <a:cs typeface="Arial Unicode MS"/>
            </a:endParaRPr>
          </a:p>
          <a:p>
            <a:pPr lvl="1" algn="just">
              <a:buSzPts val="1200"/>
              <a:buFont typeface="+mj-lt"/>
              <a:buAutoNum type="alphaLcParenR"/>
              <a:tabLst>
                <a:tab pos="269875" algn="l"/>
                <a:tab pos="450215" algn="l"/>
                <a:tab pos="540385" algn="l"/>
              </a:tabLst>
            </a:pPr>
            <a:r>
              <a:rPr lang="cs-CZ" dirty="0" smtClean="0">
                <a:solidFill>
                  <a:srgbClr val="000000"/>
                </a:solidFill>
                <a:uFill>
                  <a:solidFill>
                    <a:srgbClr val="000000"/>
                  </a:solidFill>
                </a:uFill>
                <a:latin typeface="Times New Roman"/>
                <a:ea typeface="Arial Unicode MS"/>
                <a:cs typeface="Times New Roman"/>
              </a:rPr>
              <a:t>údaj o tom, že znalec vykonává znaleckou činnost v rámci znalecké kanceláře,</a:t>
            </a:r>
            <a:endParaRPr lang="cs-CZ" dirty="0" smtClean="0">
              <a:solidFill>
                <a:srgbClr val="000000"/>
              </a:solidFill>
              <a:uFill>
                <a:solidFill>
                  <a:srgbClr val="000000"/>
                </a:solidFill>
              </a:uFill>
              <a:latin typeface="Times New Roman"/>
              <a:ea typeface="Arial Unicode MS"/>
              <a:cs typeface="Arial Unicode MS"/>
            </a:endParaRPr>
          </a:p>
          <a:p>
            <a:pPr lvl="1" algn="just">
              <a:buSzPts val="1200"/>
              <a:buFont typeface="+mj-lt"/>
              <a:buAutoNum type="alphaLcParenR"/>
              <a:tabLst>
                <a:tab pos="269875" algn="l"/>
                <a:tab pos="450215" algn="l"/>
                <a:tab pos="540385" algn="l"/>
              </a:tabLst>
            </a:pPr>
            <a:r>
              <a:rPr lang="cs-CZ" dirty="0" smtClean="0">
                <a:solidFill>
                  <a:srgbClr val="000000"/>
                </a:solidFill>
                <a:uFill>
                  <a:solidFill>
                    <a:srgbClr val="000000"/>
                  </a:solidFill>
                </a:uFill>
                <a:latin typeface="Times New Roman"/>
                <a:ea typeface="Arial Unicode MS"/>
                <a:cs typeface="Times New Roman"/>
              </a:rPr>
              <a:t>sídlo a adresa místa trvalého pobytu, nebo místa pobytu, je-li znalec cizincem,</a:t>
            </a:r>
            <a:endParaRPr lang="cs-CZ" dirty="0" smtClean="0">
              <a:solidFill>
                <a:srgbClr val="000000"/>
              </a:solidFill>
              <a:uFill>
                <a:solidFill>
                  <a:srgbClr val="000000"/>
                </a:solidFill>
              </a:uFill>
              <a:latin typeface="Times New Roman"/>
              <a:ea typeface="Arial Unicode MS"/>
              <a:cs typeface="Arial Unicode MS"/>
            </a:endParaRPr>
          </a:p>
          <a:p>
            <a:pPr lvl="1" algn="just">
              <a:buSzPts val="1200"/>
              <a:buFont typeface="+mj-lt"/>
              <a:buAutoNum type="alphaLcParenR"/>
              <a:tabLst>
                <a:tab pos="269875" algn="l"/>
                <a:tab pos="450215" algn="l"/>
                <a:tab pos="540385" algn="l"/>
              </a:tabLst>
            </a:pPr>
            <a:r>
              <a:rPr lang="cs-CZ" dirty="0" smtClean="0">
                <a:solidFill>
                  <a:srgbClr val="000000"/>
                </a:solidFill>
                <a:uFill>
                  <a:solidFill>
                    <a:srgbClr val="000000"/>
                  </a:solidFill>
                </a:uFill>
                <a:latin typeface="Times New Roman"/>
                <a:ea typeface="Arial Unicode MS"/>
                <a:cs typeface="Times New Roman"/>
              </a:rPr>
              <a:t>kontaktní adresa na území České republiky,</a:t>
            </a:r>
            <a:endParaRPr lang="cs-CZ" dirty="0" smtClean="0">
              <a:solidFill>
                <a:srgbClr val="000000"/>
              </a:solidFill>
              <a:uFill>
                <a:solidFill>
                  <a:srgbClr val="000000"/>
                </a:solidFill>
              </a:uFill>
              <a:latin typeface="Times New Roman"/>
              <a:ea typeface="Arial Unicode MS"/>
              <a:cs typeface="Arial Unicode MS"/>
            </a:endParaRPr>
          </a:p>
          <a:p>
            <a:pPr lvl="1" algn="just">
              <a:buSzPts val="1200"/>
              <a:buFont typeface="+mj-lt"/>
              <a:buAutoNum type="alphaLcParenR"/>
              <a:tabLst>
                <a:tab pos="269875" algn="l"/>
                <a:tab pos="450215" algn="l"/>
                <a:tab pos="540385" algn="l"/>
              </a:tabLst>
            </a:pPr>
            <a:r>
              <a:rPr lang="cs-CZ" dirty="0" smtClean="0">
                <a:solidFill>
                  <a:srgbClr val="000000"/>
                </a:solidFill>
                <a:uFill>
                  <a:solidFill>
                    <a:srgbClr val="000000"/>
                  </a:solidFill>
                </a:uFill>
                <a:latin typeface="Times New Roman"/>
                <a:ea typeface="Arial Unicode MS"/>
                <a:cs typeface="Times New Roman"/>
              </a:rPr>
              <a:t>identifikační číslo osoby,</a:t>
            </a:r>
            <a:endParaRPr lang="cs-CZ" dirty="0" smtClean="0">
              <a:solidFill>
                <a:srgbClr val="000000"/>
              </a:solidFill>
              <a:uFill>
                <a:solidFill>
                  <a:srgbClr val="000000"/>
                </a:solidFill>
              </a:uFill>
              <a:latin typeface="Times New Roman"/>
              <a:ea typeface="Arial Unicode MS"/>
              <a:cs typeface="Arial Unicode MS"/>
            </a:endParaRPr>
          </a:p>
          <a:p>
            <a:pPr lvl="1" algn="just">
              <a:buSzPts val="1200"/>
              <a:buFont typeface="+mj-lt"/>
              <a:buAutoNum type="alphaLcParenR"/>
              <a:tabLst>
                <a:tab pos="269875" algn="l"/>
                <a:tab pos="450215" algn="l"/>
              </a:tabLst>
            </a:pPr>
            <a:r>
              <a:rPr lang="cs-CZ" dirty="0" smtClean="0">
                <a:solidFill>
                  <a:srgbClr val="000000"/>
                </a:solidFill>
                <a:uFill>
                  <a:solidFill>
                    <a:srgbClr val="000000"/>
                  </a:solidFill>
                </a:uFill>
                <a:latin typeface="Times New Roman"/>
                <a:ea typeface="Arial Unicode MS"/>
                <a:cs typeface="Times New Roman"/>
              </a:rPr>
              <a:t>daňové identifikační číslo, jedná-li se o plátce daně z přidané hodnoty, </a:t>
            </a:r>
            <a:endParaRPr lang="cs-CZ" dirty="0" smtClean="0">
              <a:solidFill>
                <a:srgbClr val="000000"/>
              </a:solidFill>
              <a:uFill>
                <a:solidFill>
                  <a:srgbClr val="000000"/>
                </a:solidFill>
              </a:uFill>
              <a:latin typeface="Times New Roman"/>
              <a:ea typeface="Arial Unicode MS"/>
              <a:cs typeface="Arial Unicode MS"/>
            </a:endParaRPr>
          </a:p>
          <a:p>
            <a:pPr lvl="1" algn="just">
              <a:buSzPts val="1200"/>
              <a:buFont typeface="+mj-lt"/>
              <a:buAutoNum type="alphaLcParenR"/>
              <a:tabLst>
                <a:tab pos="269875" algn="l"/>
                <a:tab pos="450215" algn="l"/>
              </a:tabLst>
            </a:pPr>
            <a:r>
              <a:rPr lang="cs-CZ" dirty="0" smtClean="0">
                <a:solidFill>
                  <a:srgbClr val="000000"/>
                </a:solidFill>
                <a:uFill>
                  <a:solidFill>
                    <a:srgbClr val="000000"/>
                  </a:solidFill>
                </a:uFill>
                <a:latin typeface="Times New Roman"/>
                <a:ea typeface="Arial Unicode MS"/>
                <a:cs typeface="Times New Roman"/>
              </a:rPr>
              <a:t>adresa datové schránky, </a:t>
            </a:r>
            <a:endParaRPr lang="cs-CZ" dirty="0" smtClean="0">
              <a:solidFill>
                <a:srgbClr val="000000"/>
              </a:solidFill>
              <a:uFill>
                <a:solidFill>
                  <a:srgbClr val="000000"/>
                </a:solidFill>
              </a:uFill>
              <a:latin typeface="Times New Roman"/>
              <a:ea typeface="Arial Unicode MS"/>
              <a:cs typeface="Arial Unicode MS"/>
            </a:endParaRPr>
          </a:p>
          <a:p>
            <a:pPr lvl="1" algn="just">
              <a:buSzPts val="1200"/>
              <a:buFont typeface="+mj-lt"/>
              <a:buAutoNum type="alphaLcParenR"/>
              <a:tabLst>
                <a:tab pos="269875" algn="l"/>
                <a:tab pos="450215" algn="l"/>
                <a:tab pos="540385" algn="l"/>
              </a:tabLst>
            </a:pPr>
            <a:r>
              <a:rPr lang="cs-CZ" dirty="0" smtClean="0">
                <a:solidFill>
                  <a:srgbClr val="000000"/>
                </a:solidFill>
                <a:uFill>
                  <a:solidFill>
                    <a:srgbClr val="000000"/>
                  </a:solidFill>
                </a:uFill>
                <a:latin typeface="Times New Roman"/>
                <a:ea typeface="Arial Unicode MS"/>
                <a:cs typeface="Times New Roman"/>
              </a:rPr>
              <a:t>telefonní kontakt,</a:t>
            </a:r>
            <a:endParaRPr lang="cs-CZ" dirty="0" smtClean="0">
              <a:solidFill>
                <a:srgbClr val="000000"/>
              </a:solidFill>
              <a:uFill>
                <a:solidFill>
                  <a:srgbClr val="000000"/>
                </a:solidFill>
              </a:uFill>
              <a:latin typeface="Times New Roman"/>
              <a:ea typeface="Arial Unicode MS"/>
              <a:cs typeface="Arial Unicode MS"/>
            </a:endParaRPr>
          </a:p>
          <a:p>
            <a:pPr lvl="1" algn="just">
              <a:buSzPts val="1200"/>
              <a:buFont typeface="+mj-lt"/>
              <a:buAutoNum type="alphaLcParenR"/>
              <a:tabLst>
                <a:tab pos="269875" algn="l"/>
                <a:tab pos="450215" algn="l"/>
                <a:tab pos="540385" algn="l"/>
              </a:tabLst>
            </a:pPr>
            <a:r>
              <a:rPr lang="cs-CZ" dirty="0" smtClean="0">
                <a:solidFill>
                  <a:srgbClr val="000000"/>
                </a:solidFill>
                <a:uFill>
                  <a:solidFill>
                    <a:srgbClr val="000000"/>
                  </a:solidFill>
                </a:uFill>
                <a:latin typeface="Times New Roman"/>
                <a:ea typeface="Arial Unicode MS"/>
                <a:cs typeface="Times New Roman"/>
              </a:rPr>
              <a:t>den zápisu do seznamu,</a:t>
            </a:r>
            <a:endParaRPr lang="cs-CZ" dirty="0" smtClean="0">
              <a:solidFill>
                <a:srgbClr val="000000"/>
              </a:solidFill>
              <a:uFill>
                <a:solidFill>
                  <a:srgbClr val="000000"/>
                </a:solidFill>
              </a:uFill>
              <a:latin typeface="Times New Roman"/>
              <a:ea typeface="Arial Unicode MS"/>
              <a:cs typeface="Arial Unicode MS"/>
            </a:endParaRPr>
          </a:p>
          <a:p>
            <a:pPr lvl="1" algn="just">
              <a:buSzPts val="1200"/>
              <a:buFont typeface="+mj-lt"/>
              <a:buAutoNum type="alphaLcParenR"/>
              <a:tabLst>
                <a:tab pos="269875" algn="l"/>
                <a:tab pos="450215" algn="l"/>
              </a:tabLst>
            </a:pPr>
            <a:r>
              <a:rPr lang="cs-CZ" dirty="0" smtClean="0">
                <a:solidFill>
                  <a:srgbClr val="FF0000"/>
                </a:solidFill>
                <a:uFill>
                  <a:solidFill>
                    <a:srgbClr val="000000"/>
                  </a:solidFill>
                </a:uFill>
                <a:latin typeface="Times New Roman"/>
                <a:ea typeface="Arial Unicode MS"/>
                <a:cs typeface="Times New Roman"/>
              </a:rPr>
              <a:t>údaj o zápisu do seznamu podle zákona č. 36/1967 Sb., byl-li znalec nebo znalecký ústav zapsán podle tohoto zákona,</a:t>
            </a:r>
            <a:endParaRPr lang="cs-CZ" dirty="0" smtClean="0">
              <a:solidFill>
                <a:srgbClr val="FF0000"/>
              </a:solidFill>
              <a:uFill>
                <a:solidFill>
                  <a:srgbClr val="000000"/>
                </a:solidFill>
              </a:uFill>
              <a:latin typeface="Times New Roman"/>
              <a:ea typeface="Arial Unicode MS"/>
              <a:cs typeface="Arial Unicode MS"/>
            </a:endParaRPr>
          </a:p>
          <a:p>
            <a:pPr lvl="1" algn="just">
              <a:buSzPts val="1200"/>
              <a:buFont typeface="+mj-lt"/>
              <a:buAutoNum type="alphaLcParenR"/>
              <a:tabLst>
                <a:tab pos="269875" algn="l"/>
                <a:tab pos="450215" algn="l"/>
              </a:tabLst>
            </a:pPr>
            <a:r>
              <a:rPr lang="cs-CZ" dirty="0" smtClean="0">
                <a:solidFill>
                  <a:srgbClr val="000000"/>
                </a:solidFill>
                <a:uFill>
                  <a:solidFill>
                    <a:srgbClr val="000000"/>
                  </a:solidFill>
                </a:uFill>
                <a:latin typeface="Times New Roman"/>
                <a:ea typeface="Arial Unicode MS"/>
                <a:cs typeface="Times New Roman"/>
              </a:rPr>
              <a:t>údaj o spáchaném přestupku a uložené sankci, neuplynulo-li více než 5 let ode dne nabytí právní moci rozhodnutí o přestupku,</a:t>
            </a:r>
            <a:endParaRPr lang="cs-CZ" dirty="0" smtClean="0">
              <a:solidFill>
                <a:srgbClr val="000000"/>
              </a:solidFill>
              <a:uFill>
                <a:solidFill>
                  <a:srgbClr val="000000"/>
                </a:solidFill>
              </a:uFill>
              <a:latin typeface="Times New Roman"/>
              <a:ea typeface="Arial Unicode MS"/>
              <a:cs typeface="Arial Unicode MS"/>
            </a:endParaRPr>
          </a:p>
          <a:p>
            <a:pPr lvl="1" algn="just">
              <a:buSzPts val="1200"/>
              <a:buFont typeface="+mj-lt"/>
              <a:buAutoNum type="alphaLcParenR"/>
              <a:tabLst>
                <a:tab pos="269875" algn="l"/>
                <a:tab pos="450215" algn="l"/>
              </a:tabLst>
            </a:pPr>
            <a:r>
              <a:rPr lang="cs-CZ" dirty="0" smtClean="0">
                <a:solidFill>
                  <a:srgbClr val="000000"/>
                </a:solidFill>
                <a:uFill>
                  <a:solidFill>
                    <a:srgbClr val="000000"/>
                  </a:solidFill>
                </a:uFill>
                <a:latin typeface="Times New Roman"/>
                <a:ea typeface="Arial Unicode MS"/>
                <a:cs typeface="Times New Roman"/>
              </a:rPr>
              <a:t>údaj o tom, od kdy a na jak dlouhou dobu byla znalecká činnost pozastavena, a ustanovení tohoto zákona, podle kterého došlo k pozastavení; to platí i v případě, že byla pozastavena činnost některému ze znalců působících ve znalecké kanceláři.</a:t>
            </a:r>
            <a:endParaRPr lang="cs-CZ" dirty="0" smtClean="0">
              <a:solidFill>
                <a:srgbClr val="000000"/>
              </a:solidFill>
              <a:uFill>
                <a:solidFill>
                  <a:srgbClr val="000000"/>
                </a:solidFill>
              </a:uFill>
              <a:latin typeface="Times New Roman"/>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 znalecká kancelář a znalecký ústav se mohou dále rozhodnout, že do seznamu bude jako veřejný údaj zapsána </a:t>
            </a:r>
            <a:endParaRPr lang="cs-CZ" sz="2800" dirty="0" smtClean="0">
              <a:solidFill>
                <a:srgbClr val="000000"/>
              </a:solidFill>
              <a:uFill>
                <a:solidFill>
                  <a:srgbClr val="000000"/>
                </a:solidFill>
              </a:uFill>
              <a:latin typeface="Trebuchet MS"/>
              <a:ea typeface="Arial Unicode MS"/>
              <a:cs typeface="Arial Unicode MS"/>
            </a:endParaRPr>
          </a:p>
          <a:p>
            <a:pPr lvl="1" algn="just">
              <a:buSzPts val="1200"/>
              <a:buFont typeface="+mj-lt"/>
              <a:buAutoNum type="alphaLcParenR"/>
              <a:tabLst>
                <a:tab pos="269875" algn="l"/>
                <a:tab pos="450215" algn="l"/>
              </a:tabLst>
            </a:pPr>
            <a:r>
              <a:rPr lang="cs-CZ" dirty="0" smtClean="0">
                <a:solidFill>
                  <a:srgbClr val="000000"/>
                </a:solidFill>
                <a:uFill>
                  <a:solidFill>
                    <a:srgbClr val="000000"/>
                  </a:solidFill>
                </a:uFill>
                <a:latin typeface="Times New Roman"/>
                <a:ea typeface="Arial Unicode MS"/>
                <a:cs typeface="Times New Roman"/>
              </a:rPr>
              <a:t>adresa elektronické pošty,</a:t>
            </a:r>
            <a:endParaRPr lang="cs-CZ" dirty="0" smtClean="0">
              <a:solidFill>
                <a:srgbClr val="000000"/>
              </a:solidFill>
              <a:uFill>
                <a:solidFill>
                  <a:srgbClr val="000000"/>
                </a:solidFill>
              </a:uFill>
              <a:latin typeface="Times New Roman"/>
              <a:ea typeface="Arial Unicode MS"/>
              <a:cs typeface="Arial Unicode MS"/>
            </a:endParaRPr>
          </a:p>
          <a:p>
            <a:pPr lvl="1" algn="just">
              <a:buSzPts val="1200"/>
              <a:buFont typeface="+mj-lt"/>
              <a:buAutoNum type="alphaLcParenR"/>
              <a:tabLst>
                <a:tab pos="269875" algn="l"/>
                <a:tab pos="450215" algn="l"/>
              </a:tabLst>
            </a:pPr>
            <a:r>
              <a:rPr lang="cs-CZ" dirty="0" smtClean="0">
                <a:solidFill>
                  <a:srgbClr val="000000"/>
                </a:solidFill>
                <a:uFill>
                  <a:solidFill>
                    <a:srgbClr val="000000"/>
                  </a:solidFill>
                </a:uFill>
                <a:latin typeface="Times New Roman"/>
                <a:ea typeface="Arial Unicode MS"/>
                <a:cs typeface="Times New Roman"/>
              </a:rPr>
              <a:t>internetová stránka týkající se znalecké činnosti.</a:t>
            </a:r>
            <a:endParaRPr lang="cs-CZ" dirty="0" smtClean="0">
              <a:solidFill>
                <a:srgbClr val="000000"/>
              </a:solidFill>
              <a:uFill>
                <a:solidFill>
                  <a:srgbClr val="000000"/>
                </a:solidFill>
              </a:uFill>
              <a:latin typeface="Times New Roman"/>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Jako </a:t>
            </a:r>
            <a:r>
              <a:rPr lang="cs-CZ" dirty="0" smtClean="0">
                <a:solidFill>
                  <a:srgbClr val="FF0000"/>
                </a:solidFill>
                <a:uFill>
                  <a:solidFill>
                    <a:srgbClr val="000000"/>
                  </a:solidFill>
                </a:uFill>
                <a:latin typeface="Times New Roman"/>
                <a:ea typeface="Arial Unicode MS"/>
                <a:cs typeface="Arial Unicode MS"/>
              </a:rPr>
              <a:t>neveřejný údaj </a:t>
            </a:r>
            <a:r>
              <a:rPr lang="cs-CZ" dirty="0" smtClean="0">
                <a:solidFill>
                  <a:srgbClr val="000000"/>
                </a:solidFill>
                <a:uFill>
                  <a:solidFill>
                    <a:srgbClr val="000000"/>
                  </a:solidFill>
                </a:uFill>
                <a:latin typeface="Times New Roman"/>
                <a:ea typeface="Arial Unicode MS"/>
                <a:cs typeface="Arial Unicode MS"/>
              </a:rPr>
              <a:t>se do seznamu dále zapisuje</a:t>
            </a:r>
            <a:endParaRPr lang="cs-CZ" sz="2800" dirty="0" smtClean="0">
              <a:solidFill>
                <a:srgbClr val="000000"/>
              </a:solidFill>
              <a:uFill>
                <a:solidFill>
                  <a:srgbClr val="000000"/>
                </a:solidFill>
              </a:uFill>
              <a:latin typeface="Trebuchet MS"/>
              <a:ea typeface="Arial Unicode MS"/>
              <a:cs typeface="Arial Unicode MS"/>
            </a:endParaRPr>
          </a:p>
          <a:p>
            <a:pPr lvl="1" algn="just">
              <a:buSzPts val="1200"/>
              <a:buFont typeface="+mj-lt"/>
              <a:buAutoNum type="alphaLcParenR"/>
              <a:tabLst>
                <a:tab pos="269875" algn="l"/>
                <a:tab pos="450215" algn="l"/>
              </a:tabLst>
            </a:pPr>
            <a:r>
              <a:rPr lang="cs-CZ" dirty="0" smtClean="0">
                <a:solidFill>
                  <a:srgbClr val="000000"/>
                </a:solidFill>
                <a:uFill>
                  <a:solidFill>
                    <a:srgbClr val="000000"/>
                  </a:solidFill>
                </a:uFill>
                <a:latin typeface="Times New Roman"/>
                <a:ea typeface="Arial Unicode MS"/>
                <a:cs typeface="Times New Roman"/>
              </a:rPr>
              <a:t>údaj o spáchaném přestupku a uložené sankci, uplynulo-li 5 let ode dne nabytí právní moci rozhodnutí o přestupku,</a:t>
            </a:r>
            <a:endParaRPr lang="cs-CZ" dirty="0" smtClean="0">
              <a:solidFill>
                <a:srgbClr val="000000"/>
              </a:solidFill>
              <a:uFill>
                <a:solidFill>
                  <a:srgbClr val="000000"/>
                </a:solidFill>
              </a:uFill>
              <a:latin typeface="Times New Roman"/>
              <a:ea typeface="Arial Unicode MS"/>
              <a:cs typeface="Arial Unicode MS"/>
            </a:endParaRPr>
          </a:p>
          <a:p>
            <a:pPr lvl="1" algn="just">
              <a:buSzPts val="1200"/>
              <a:buFont typeface="+mj-lt"/>
              <a:buAutoNum type="alphaLcParenR"/>
              <a:tabLst>
                <a:tab pos="269875" algn="l"/>
                <a:tab pos="450215" algn="l"/>
              </a:tabLst>
            </a:pPr>
            <a:r>
              <a:rPr lang="cs-CZ" dirty="0" smtClean="0">
                <a:solidFill>
                  <a:srgbClr val="000000"/>
                </a:solidFill>
                <a:uFill>
                  <a:solidFill>
                    <a:srgbClr val="000000"/>
                  </a:solidFill>
                </a:uFill>
                <a:latin typeface="Times New Roman"/>
                <a:ea typeface="Arial Unicode MS"/>
                <a:cs typeface="Times New Roman"/>
              </a:rPr>
              <a:t>údaj o uložené výtce, </a:t>
            </a:r>
            <a:endParaRPr lang="cs-CZ" dirty="0" smtClean="0">
              <a:solidFill>
                <a:srgbClr val="000000"/>
              </a:solidFill>
              <a:uFill>
                <a:solidFill>
                  <a:srgbClr val="000000"/>
                </a:solidFill>
              </a:uFill>
              <a:latin typeface="Times New Roman"/>
              <a:ea typeface="Arial Unicode MS"/>
              <a:cs typeface="Arial Unicode MS"/>
            </a:endParaRPr>
          </a:p>
          <a:p>
            <a:pPr lvl="1" algn="just">
              <a:lnSpc>
                <a:spcPct val="115000"/>
              </a:lnSpc>
              <a:buSzPts val="1200"/>
              <a:buFont typeface="+mj-lt"/>
              <a:buAutoNum type="alphaLcParenR"/>
              <a:tabLst>
                <a:tab pos="450215" algn="l"/>
              </a:tabLst>
            </a:pPr>
            <a:r>
              <a:rPr lang="cs-CZ" dirty="0" smtClean="0">
                <a:solidFill>
                  <a:srgbClr val="000000"/>
                </a:solidFill>
                <a:uFill>
                  <a:solidFill>
                    <a:srgbClr val="000000"/>
                  </a:solidFill>
                </a:uFill>
                <a:latin typeface="Times New Roman"/>
                <a:ea typeface="Arial Unicode MS"/>
                <a:cs typeface="Arial Unicode MS"/>
              </a:rPr>
              <a:t>zahájení správního řízení podle tohoto zákona, </a:t>
            </a:r>
            <a:endParaRPr lang="cs-CZ" sz="2400" dirty="0" smtClean="0">
              <a:solidFill>
                <a:srgbClr val="000000"/>
              </a:solidFill>
              <a:uFill>
                <a:solidFill>
                  <a:srgbClr val="000000"/>
                </a:solidFill>
              </a:uFill>
              <a:latin typeface="Trebuchet MS"/>
              <a:ea typeface="Arial Unicode MS"/>
              <a:cs typeface="Arial Unicode MS"/>
            </a:endParaRPr>
          </a:p>
          <a:p>
            <a:pPr lvl="1" algn="just">
              <a:lnSpc>
                <a:spcPct val="115000"/>
              </a:lnSpc>
              <a:buSzPts val="1200"/>
              <a:buFont typeface="+mj-lt"/>
              <a:buAutoNum type="alphaLcParenR"/>
              <a:tabLst>
                <a:tab pos="450215" algn="l"/>
              </a:tabLst>
            </a:pPr>
            <a:r>
              <a:rPr lang="cs-CZ" dirty="0" smtClean="0">
                <a:solidFill>
                  <a:srgbClr val="000000"/>
                </a:solidFill>
                <a:uFill>
                  <a:solidFill>
                    <a:srgbClr val="000000"/>
                  </a:solidFill>
                </a:uFill>
                <a:latin typeface="Times New Roman"/>
                <a:ea typeface="Arial Unicode MS"/>
                <a:cs typeface="Arial Unicode MS"/>
              </a:rPr>
              <a:t>údaj o důvodu a datu výmazu nebo vyškrtnutí ze seznamu a </a:t>
            </a:r>
            <a:endParaRPr lang="cs-CZ" sz="2400" dirty="0" smtClean="0">
              <a:solidFill>
                <a:srgbClr val="000000"/>
              </a:solidFill>
              <a:uFill>
                <a:solidFill>
                  <a:srgbClr val="000000"/>
                </a:solidFill>
              </a:uFill>
              <a:latin typeface="Trebuchet MS"/>
              <a:ea typeface="Arial Unicode MS"/>
              <a:cs typeface="Arial Unicode MS"/>
            </a:endParaRPr>
          </a:p>
          <a:p>
            <a:pPr lvl="1" algn="just">
              <a:lnSpc>
                <a:spcPct val="115000"/>
              </a:lnSpc>
              <a:buSzPts val="1200"/>
              <a:buFont typeface="+mj-lt"/>
              <a:buAutoNum type="alphaLcParenR"/>
              <a:tabLst>
                <a:tab pos="450215" algn="l"/>
              </a:tabLst>
            </a:pPr>
            <a:r>
              <a:rPr lang="cs-CZ" dirty="0" smtClean="0">
                <a:solidFill>
                  <a:srgbClr val="000000"/>
                </a:solidFill>
                <a:uFill>
                  <a:solidFill>
                    <a:srgbClr val="000000"/>
                  </a:solidFill>
                </a:uFill>
                <a:latin typeface="Times New Roman"/>
                <a:ea typeface="Arial Unicode MS"/>
                <a:cs typeface="Arial Unicode MS"/>
              </a:rPr>
              <a:t>jiné skutečnosti potřebné pro výkon dohledu.</a:t>
            </a:r>
            <a:endParaRPr lang="cs-CZ" sz="2400" dirty="0" smtClean="0">
              <a:solidFill>
                <a:srgbClr val="000000"/>
              </a:solidFill>
              <a:uFill>
                <a:solidFill>
                  <a:srgbClr val="000000"/>
                </a:solidFill>
              </a:uFill>
              <a:latin typeface="Trebuchet MS"/>
              <a:ea typeface="Arial Unicode MS"/>
              <a:cs typeface="Arial Unicode MS"/>
            </a:endParaRPr>
          </a:p>
          <a:p>
            <a:pPr>
              <a:buNone/>
            </a:pP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260648"/>
            <a:ext cx="8229600" cy="5865515"/>
          </a:xfrm>
        </p:spPr>
        <p:txBody>
          <a:bodyPr>
            <a:normAutofit fontScale="62500" lnSpcReduction="20000"/>
          </a:bodyPr>
          <a:lstStyle/>
          <a:p>
            <a:pPr lvl="0" algn="just">
              <a:lnSpc>
                <a:spcPct val="115000"/>
              </a:lnSpc>
              <a:spcBef>
                <a:spcPts val="600"/>
              </a:spcBef>
              <a:spcAft>
                <a:spcPts val="600"/>
              </a:spcAft>
              <a:buNone/>
            </a:pPr>
            <a:r>
              <a:rPr lang="cs-CZ" dirty="0" smtClean="0"/>
              <a:t>(4) </a:t>
            </a:r>
            <a:r>
              <a:rPr lang="cs-CZ" dirty="0" smtClean="0">
                <a:solidFill>
                  <a:srgbClr val="000000"/>
                </a:solidFill>
                <a:uFill>
                  <a:solidFill>
                    <a:srgbClr val="000000"/>
                  </a:solidFill>
                </a:uFill>
                <a:latin typeface="Times New Roman"/>
                <a:ea typeface="Arial Unicode MS"/>
                <a:cs typeface="Arial Unicode MS"/>
              </a:rPr>
              <a:t>Znalci, který nemá do okamžiku zápisu do seznamu přiděleno identifikační číslo osoby, přidělí identifikační číslo osoby příslušný krajský soud, který o poskytnutí identifikačního čísla osoby požádá prostřednictvím ministerstva.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None/>
            </a:pPr>
            <a:r>
              <a:rPr lang="cs-CZ" dirty="0" smtClean="0">
                <a:solidFill>
                  <a:srgbClr val="000000"/>
                </a:solidFill>
                <a:uFill>
                  <a:solidFill>
                    <a:srgbClr val="000000"/>
                  </a:solidFill>
                </a:uFill>
                <a:latin typeface="Times New Roman"/>
                <a:ea typeface="Arial Unicode MS"/>
                <a:cs typeface="Arial Unicode MS"/>
              </a:rPr>
              <a:t>(5) Změnu údajů zapisovaných do seznamu jsou znalec, znalecká kancelář nebo znalecký ústav povinni oznámit příslušnému krajskému soudu nebo ministerstvu do 10 pracovních dnů ode dne, kdy ke změně došlo. Týká-li se změna údajů více než jednoho oboru, postačí, pokud znalec oznámí změnu jednomu příslušnému krajskému soudu.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None/>
            </a:pPr>
            <a:r>
              <a:rPr lang="cs-CZ" dirty="0" smtClean="0">
                <a:solidFill>
                  <a:srgbClr val="000000"/>
                </a:solidFill>
                <a:uFill>
                  <a:solidFill>
                    <a:srgbClr val="000000"/>
                  </a:solidFill>
                </a:uFill>
                <a:latin typeface="Times New Roman"/>
                <a:ea typeface="Arial Unicode MS"/>
                <a:cs typeface="Arial Unicode MS"/>
              </a:rPr>
              <a:t>(6) Znalec, znalecká kancelář a znalecký ústav jsou povinni k oznámení podle odstavce 5 přiložit doklad osvědčující danou změnu; to neplatí, pokud jde o změny již zapsané v základních registrech, veřejném rejstříku nebo v informačním systému evidence obyvatel, jedná-li se o občana České republiky, anebo v informačním systému cizinců, jedná-li se o cizince. Změny údajů získaných z těchto registrů, systémů, obchodního rejstříku nebo od znalce, znalecké kanceláře a znaleckého ústavu zapíše příslušný krajský soud nebo ministerstvo bez zbytečného odkladu do seznamu.</a:t>
            </a:r>
            <a:endParaRPr lang="cs-CZ" sz="2800" dirty="0">
              <a:solidFill>
                <a:srgbClr val="000000"/>
              </a:solidFill>
              <a:uFill>
                <a:solidFill>
                  <a:srgbClr val="000000"/>
                </a:solidFill>
              </a:uFill>
              <a:latin typeface="Trebuchet MS"/>
              <a:ea typeface="Arial Unicode MS"/>
              <a:cs typeface="Arial Unicode M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pPr algn="ctr">
              <a:buNone/>
            </a:pPr>
            <a:r>
              <a:rPr lang="cs-CZ" b="1" cap="all" dirty="0" smtClean="0"/>
              <a:t>ČÁST PRVNÍ</a:t>
            </a:r>
            <a:endParaRPr lang="cs-CZ" dirty="0" smtClean="0"/>
          </a:p>
          <a:p>
            <a:pPr algn="ctr">
              <a:buNone/>
            </a:pPr>
            <a:r>
              <a:rPr lang="cs-CZ" b="1" dirty="0" smtClean="0"/>
              <a:t>ZNALCI</a:t>
            </a:r>
            <a:endParaRPr lang="cs-CZ" dirty="0" smtClean="0"/>
          </a:p>
          <a:p>
            <a:pPr algn="ctr">
              <a:buNone/>
            </a:pPr>
            <a:r>
              <a:rPr lang="cs-CZ" b="1" dirty="0" smtClean="0"/>
              <a:t>Hlava I</a:t>
            </a:r>
            <a:endParaRPr lang="cs-CZ" dirty="0" smtClean="0"/>
          </a:p>
          <a:p>
            <a:pPr algn="ctr">
              <a:buNone/>
            </a:pPr>
            <a:r>
              <a:rPr lang="cs-CZ" b="1" dirty="0" smtClean="0"/>
              <a:t>Výkon znalecké činnosti</a:t>
            </a: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a:xfrm>
            <a:off x="323528" y="260648"/>
            <a:ext cx="8424936" cy="5904656"/>
          </a:xfrm>
        </p:spPr>
        <p:txBody>
          <a:bodyPr>
            <a:normAutofit fontScale="25000" lnSpcReduction="20000"/>
          </a:bodyPr>
          <a:lstStyle/>
          <a:p>
            <a:pPr algn="ctr">
              <a:lnSpc>
                <a:spcPct val="115000"/>
              </a:lnSpc>
              <a:spcAft>
                <a:spcPts val="0"/>
              </a:spcAft>
              <a:buNone/>
            </a:pPr>
            <a:r>
              <a:rPr lang="cs-CZ" sz="4900" dirty="0" smtClean="0">
                <a:solidFill>
                  <a:srgbClr val="000000"/>
                </a:solidFill>
                <a:uFill>
                  <a:solidFill>
                    <a:srgbClr val="000000"/>
                  </a:solidFill>
                </a:uFill>
                <a:latin typeface="Times New Roman"/>
                <a:ea typeface="Arial Unicode MS"/>
                <a:cs typeface="Arial Unicode MS"/>
              </a:rPr>
              <a:t>§ 15</a:t>
            </a:r>
            <a:endParaRPr lang="cs-CZ" sz="4900" dirty="0" smtClean="0">
              <a:solidFill>
                <a:srgbClr val="000000"/>
              </a:solidFill>
              <a:uFill>
                <a:solidFill>
                  <a:srgbClr val="000000"/>
                </a:solidFill>
              </a:uFill>
              <a:latin typeface="Trebuchet MS"/>
              <a:ea typeface="Arial Unicode MS"/>
              <a:cs typeface="Arial Unicode MS"/>
            </a:endParaRPr>
          </a:p>
          <a:p>
            <a:pPr algn="ctr">
              <a:lnSpc>
                <a:spcPct val="115000"/>
              </a:lnSpc>
              <a:spcAft>
                <a:spcPts val="0"/>
              </a:spcAft>
              <a:buNone/>
            </a:pPr>
            <a:r>
              <a:rPr lang="cs-CZ" sz="4900" dirty="0" smtClean="0">
                <a:solidFill>
                  <a:srgbClr val="000000"/>
                </a:solidFill>
                <a:uFill>
                  <a:solidFill>
                    <a:srgbClr val="000000"/>
                  </a:solidFill>
                </a:uFill>
                <a:latin typeface="Times New Roman"/>
                <a:ea typeface="Arial Unicode MS"/>
                <a:cs typeface="Arial Unicode MS"/>
              </a:rPr>
              <a:t> </a:t>
            </a:r>
            <a:endParaRPr lang="cs-CZ" sz="4900" dirty="0" smtClean="0">
              <a:solidFill>
                <a:srgbClr val="000000"/>
              </a:solidFill>
              <a:uFill>
                <a:solidFill>
                  <a:srgbClr val="000000"/>
                </a:solidFill>
              </a:uFill>
              <a:latin typeface="Trebuchet MS"/>
              <a:ea typeface="Arial Unicode MS"/>
              <a:cs typeface="Arial Unicode MS"/>
            </a:endParaRPr>
          </a:p>
          <a:p>
            <a:pPr algn="ctr">
              <a:lnSpc>
                <a:spcPct val="115000"/>
              </a:lnSpc>
              <a:spcAft>
                <a:spcPts val="0"/>
              </a:spcAft>
              <a:buNone/>
            </a:pPr>
            <a:r>
              <a:rPr lang="cs-CZ" sz="4900" b="1" dirty="0" smtClean="0">
                <a:solidFill>
                  <a:srgbClr val="000000"/>
                </a:solidFill>
                <a:uFill>
                  <a:solidFill>
                    <a:srgbClr val="000000"/>
                  </a:solidFill>
                </a:uFill>
                <a:latin typeface="Times New Roman"/>
                <a:ea typeface="Arial Unicode MS"/>
                <a:cs typeface="Arial Unicode MS"/>
              </a:rPr>
              <a:t>Využívání údajů z informačních systémů veřejné správy</a:t>
            </a:r>
            <a:endParaRPr lang="cs-CZ" sz="4900" dirty="0" smtClean="0">
              <a:solidFill>
                <a:srgbClr val="000000"/>
              </a:solidFill>
              <a:uFill>
                <a:solidFill>
                  <a:srgbClr val="000000"/>
                </a:solidFill>
              </a:uFill>
              <a:latin typeface="Trebuchet MS"/>
              <a:ea typeface="Arial Unicode MS"/>
              <a:cs typeface="Arial Unicode MS"/>
            </a:endParaRPr>
          </a:p>
          <a:p>
            <a:pPr>
              <a:lnSpc>
                <a:spcPct val="115000"/>
              </a:lnSpc>
              <a:spcAft>
                <a:spcPts val="0"/>
              </a:spcAft>
              <a:buNone/>
            </a:pPr>
            <a:r>
              <a:rPr lang="cs-CZ" sz="4900" dirty="0" smtClean="0">
                <a:solidFill>
                  <a:srgbClr val="000000"/>
                </a:solidFill>
                <a:uFill>
                  <a:solidFill>
                    <a:srgbClr val="000000"/>
                  </a:solidFill>
                </a:uFill>
                <a:latin typeface="Times New Roman"/>
                <a:ea typeface="Arial Unicode MS"/>
                <a:cs typeface="Arial Unicode MS"/>
              </a:rPr>
              <a:t> </a:t>
            </a:r>
            <a:endParaRPr lang="cs-CZ" sz="49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1000"/>
              </a:spcAft>
              <a:buNone/>
            </a:pPr>
            <a:r>
              <a:rPr lang="cs-CZ" dirty="0" smtClean="0">
                <a:solidFill>
                  <a:srgbClr val="000000"/>
                </a:solidFill>
                <a:uFill>
                  <a:solidFill>
                    <a:srgbClr val="000000"/>
                  </a:solidFill>
                </a:uFill>
                <a:latin typeface="Times New Roman"/>
                <a:ea typeface="Arial Unicode MS"/>
                <a:cs typeface="Arial Unicode MS"/>
              </a:rPr>
              <a:t>(1) 	</a:t>
            </a:r>
            <a:r>
              <a:rPr lang="cs-CZ" sz="4800" dirty="0" smtClean="0">
                <a:solidFill>
                  <a:srgbClr val="000000"/>
                </a:solidFill>
                <a:uFill>
                  <a:solidFill>
                    <a:srgbClr val="000000"/>
                  </a:solidFill>
                </a:uFill>
                <a:latin typeface="Times New Roman"/>
                <a:ea typeface="Arial Unicode MS"/>
                <a:cs typeface="Arial Unicode MS"/>
              </a:rPr>
              <a:t>Ministerstvo a příslušný krajský soud za účelem správy seznamu využívají ze základního registru obyvatel údaje v rozsahu:</a:t>
            </a:r>
            <a:endParaRPr lang="cs-CZ" sz="4800" dirty="0" smtClean="0">
              <a:solidFill>
                <a:srgbClr val="000000"/>
              </a:solidFill>
              <a:uFill>
                <a:solidFill>
                  <a:srgbClr val="000000"/>
                </a:solidFill>
              </a:uFill>
              <a:latin typeface="Trebuchet MS"/>
              <a:ea typeface="Arial Unicode MS"/>
              <a:cs typeface="Arial Unicode MS"/>
            </a:endParaRPr>
          </a:p>
          <a:p>
            <a:pPr>
              <a:lnSpc>
                <a:spcPct val="115000"/>
              </a:lnSpc>
              <a:spcAft>
                <a:spcPts val="0"/>
              </a:spcAft>
              <a:buNone/>
            </a:pPr>
            <a:r>
              <a:rPr lang="cs-CZ" sz="4800" dirty="0" smtClean="0">
                <a:solidFill>
                  <a:srgbClr val="000000"/>
                </a:solidFill>
                <a:uFill>
                  <a:solidFill>
                    <a:srgbClr val="000000"/>
                  </a:solidFill>
                </a:uFill>
                <a:latin typeface="Times New Roman"/>
                <a:ea typeface="Arial Unicode MS"/>
                <a:cs typeface="Arial Unicode MS"/>
              </a:rPr>
              <a:t>           a) příjmení,</a:t>
            </a:r>
            <a:endParaRPr lang="cs-CZ" sz="4800" dirty="0" smtClean="0">
              <a:solidFill>
                <a:srgbClr val="000000"/>
              </a:solidFill>
              <a:uFill>
                <a:solidFill>
                  <a:srgbClr val="000000"/>
                </a:solidFill>
              </a:uFill>
              <a:latin typeface="Trebuchet MS"/>
              <a:ea typeface="Arial Unicode MS"/>
              <a:cs typeface="Arial Unicode MS"/>
            </a:endParaRPr>
          </a:p>
          <a:p>
            <a:pPr>
              <a:lnSpc>
                <a:spcPct val="115000"/>
              </a:lnSpc>
              <a:spcAft>
                <a:spcPts val="0"/>
              </a:spcAft>
              <a:buNone/>
            </a:pPr>
            <a:r>
              <a:rPr lang="cs-CZ" sz="4800" dirty="0" smtClean="0">
                <a:solidFill>
                  <a:srgbClr val="000000"/>
                </a:solidFill>
                <a:uFill>
                  <a:solidFill>
                    <a:srgbClr val="000000"/>
                  </a:solidFill>
                </a:uFill>
                <a:latin typeface="Times New Roman"/>
                <a:ea typeface="Arial Unicode MS"/>
                <a:cs typeface="Arial Unicode MS"/>
              </a:rPr>
              <a:t>           b) jméno, popřípadě jména,</a:t>
            </a:r>
            <a:endParaRPr lang="cs-CZ" sz="4800" dirty="0" smtClean="0">
              <a:solidFill>
                <a:srgbClr val="000000"/>
              </a:solidFill>
              <a:uFill>
                <a:solidFill>
                  <a:srgbClr val="000000"/>
                </a:solidFill>
              </a:uFill>
              <a:latin typeface="Trebuchet MS"/>
              <a:ea typeface="Arial Unicode MS"/>
              <a:cs typeface="Arial Unicode MS"/>
            </a:endParaRPr>
          </a:p>
          <a:p>
            <a:pPr>
              <a:lnSpc>
                <a:spcPct val="115000"/>
              </a:lnSpc>
              <a:spcAft>
                <a:spcPts val="0"/>
              </a:spcAft>
              <a:buNone/>
            </a:pPr>
            <a:r>
              <a:rPr lang="cs-CZ" sz="4800" dirty="0" smtClean="0">
                <a:solidFill>
                  <a:srgbClr val="000000"/>
                </a:solidFill>
                <a:uFill>
                  <a:solidFill>
                    <a:srgbClr val="000000"/>
                  </a:solidFill>
                </a:uFill>
                <a:latin typeface="Times New Roman"/>
                <a:ea typeface="Arial Unicode MS"/>
                <a:cs typeface="Arial Unicode MS"/>
              </a:rPr>
              <a:t>           c) adresa místa pobytu,</a:t>
            </a:r>
            <a:endParaRPr lang="cs-CZ" sz="4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sz="4800" dirty="0" smtClean="0">
                <a:solidFill>
                  <a:srgbClr val="000000"/>
                </a:solidFill>
                <a:uFill>
                  <a:solidFill>
                    <a:srgbClr val="000000"/>
                  </a:solidFill>
                </a:uFill>
                <a:latin typeface="Times New Roman"/>
                <a:ea typeface="Arial Unicode MS"/>
                <a:cs typeface="Arial Unicode MS"/>
              </a:rPr>
              <a:t>           d) datum, místo a okres narození, u subjektu údajů, který se narodil v cizině, datum, místo a stát, kde se narodil,</a:t>
            </a:r>
            <a:endParaRPr lang="cs-CZ" sz="4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sz="4800" dirty="0" smtClean="0">
                <a:solidFill>
                  <a:srgbClr val="000000"/>
                </a:solidFill>
                <a:uFill>
                  <a:solidFill>
                    <a:srgbClr val="000000"/>
                  </a:solidFill>
                </a:uFill>
                <a:latin typeface="Times New Roman"/>
                <a:ea typeface="Arial Unicode MS"/>
                <a:cs typeface="Arial Unicode MS"/>
              </a:rPr>
              <a:t>           e) datum, místo a okres úmrtí, jde-li o úmrtí subjektu údajů mimo území České republiky, datum úmrtí, místo a stát, na jehož území k úmrtí došlo; je-li vydáno rozhodnutí soudu o prohlášení za mrtvého, den, který je v rozhodnutí uveden jako den smrti nebo den, který subjekt údajů prohlášený za mrtvého nepřežil, a datum nabytí právní moci tohoto rozhodnutí, a</a:t>
            </a:r>
            <a:endParaRPr lang="cs-CZ" sz="4800" dirty="0" smtClean="0">
              <a:solidFill>
                <a:srgbClr val="000000"/>
              </a:solidFill>
              <a:uFill>
                <a:solidFill>
                  <a:srgbClr val="000000"/>
                </a:solidFill>
              </a:uFill>
              <a:latin typeface="Trebuchet MS"/>
              <a:ea typeface="Arial Unicode MS"/>
              <a:cs typeface="Arial Unicode MS"/>
            </a:endParaRPr>
          </a:p>
          <a:p>
            <a:pPr>
              <a:lnSpc>
                <a:spcPct val="115000"/>
              </a:lnSpc>
              <a:spcAft>
                <a:spcPts val="1000"/>
              </a:spcAft>
              <a:buNone/>
            </a:pPr>
            <a:r>
              <a:rPr lang="cs-CZ" sz="4800" dirty="0" smtClean="0">
                <a:solidFill>
                  <a:srgbClr val="000000"/>
                </a:solidFill>
                <a:uFill>
                  <a:solidFill>
                    <a:srgbClr val="000000"/>
                  </a:solidFill>
                </a:uFill>
                <a:latin typeface="Times New Roman"/>
                <a:ea typeface="Arial Unicode MS"/>
                <a:cs typeface="Arial Unicode MS"/>
              </a:rPr>
              <a:t>           f) státní občanství, případně více státních občanství.</a:t>
            </a:r>
            <a:endParaRPr lang="cs-CZ" sz="4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1000"/>
              </a:spcAft>
              <a:buNone/>
            </a:pPr>
            <a:r>
              <a:rPr lang="cs-CZ" sz="4800" dirty="0" smtClean="0">
                <a:solidFill>
                  <a:srgbClr val="000000"/>
                </a:solidFill>
                <a:uFill>
                  <a:solidFill>
                    <a:srgbClr val="000000"/>
                  </a:solidFill>
                </a:uFill>
                <a:latin typeface="Times New Roman"/>
                <a:ea typeface="Arial Unicode MS"/>
                <a:cs typeface="Arial Unicode MS"/>
              </a:rPr>
              <a:t>(2) 	Ministerstvo a příslušný krajský soud za účelem správy seznamu využívají z informačního systému evidence obyvatel údaje v rozsahu:</a:t>
            </a:r>
            <a:endParaRPr lang="cs-CZ" sz="4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sz="4800" dirty="0" smtClean="0">
                <a:solidFill>
                  <a:srgbClr val="000000"/>
                </a:solidFill>
                <a:uFill>
                  <a:solidFill>
                    <a:srgbClr val="000000"/>
                  </a:solidFill>
                </a:uFill>
                <a:latin typeface="Times New Roman"/>
                <a:ea typeface="Arial Unicode MS"/>
                <a:cs typeface="Arial Unicode MS"/>
              </a:rPr>
              <a:t>          a) jméno, popřípadě jména, příjmení, rodné příjmení,</a:t>
            </a:r>
            <a:endParaRPr lang="cs-CZ" sz="4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sz="4800" dirty="0" smtClean="0">
                <a:solidFill>
                  <a:srgbClr val="000000"/>
                </a:solidFill>
                <a:uFill>
                  <a:solidFill>
                    <a:srgbClr val="000000"/>
                  </a:solidFill>
                </a:uFill>
                <a:latin typeface="Times New Roman"/>
                <a:ea typeface="Arial Unicode MS"/>
                <a:cs typeface="Arial Unicode MS"/>
              </a:rPr>
              <a:t>          b) datum narození,</a:t>
            </a:r>
            <a:endParaRPr lang="cs-CZ" sz="4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sz="4800" dirty="0" smtClean="0">
                <a:solidFill>
                  <a:srgbClr val="000000"/>
                </a:solidFill>
                <a:uFill>
                  <a:solidFill>
                    <a:srgbClr val="000000"/>
                  </a:solidFill>
                </a:uFill>
                <a:latin typeface="Times New Roman"/>
                <a:ea typeface="Arial Unicode MS"/>
                <a:cs typeface="Arial Unicode MS"/>
              </a:rPr>
              <a:t>          c) místo a okres narození, v případě narození v cizině místo a stát,</a:t>
            </a:r>
            <a:endParaRPr lang="cs-CZ" sz="4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sz="4800" dirty="0" smtClean="0">
                <a:solidFill>
                  <a:srgbClr val="000000"/>
                </a:solidFill>
                <a:uFill>
                  <a:solidFill>
                    <a:srgbClr val="000000"/>
                  </a:solidFill>
                </a:uFill>
                <a:latin typeface="Times New Roman"/>
                <a:ea typeface="Arial Unicode MS"/>
                <a:cs typeface="Arial Unicode MS"/>
              </a:rPr>
              <a:t>          d) rodné číslo,</a:t>
            </a:r>
            <a:endParaRPr lang="cs-CZ" sz="4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sz="4800" dirty="0" smtClean="0">
                <a:solidFill>
                  <a:srgbClr val="000000"/>
                </a:solidFill>
                <a:uFill>
                  <a:solidFill>
                    <a:srgbClr val="000000"/>
                  </a:solidFill>
                </a:uFill>
                <a:latin typeface="Times New Roman"/>
                <a:ea typeface="Arial Unicode MS"/>
                <a:cs typeface="Arial Unicode MS"/>
              </a:rPr>
              <a:t>          e) státní občanství, popřípadě více státních občanství,</a:t>
            </a:r>
            <a:endParaRPr lang="cs-CZ" sz="4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sz="4800" dirty="0" smtClean="0">
                <a:solidFill>
                  <a:srgbClr val="000000"/>
                </a:solidFill>
                <a:uFill>
                  <a:solidFill>
                    <a:srgbClr val="000000"/>
                  </a:solidFill>
                </a:uFill>
                <a:latin typeface="Times New Roman"/>
                <a:ea typeface="Arial Unicode MS"/>
                <a:cs typeface="Arial Unicode MS"/>
              </a:rPr>
              <a:t>          f) adresa místa trvalého pobytu, včetně předchozích adres místa trvalého pobytu, případně též adresa, na kterou mají být doručovány písemnosti,</a:t>
            </a:r>
            <a:endParaRPr lang="cs-CZ" sz="4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sz="4800" dirty="0" smtClean="0">
                <a:solidFill>
                  <a:srgbClr val="000000"/>
                </a:solidFill>
                <a:uFill>
                  <a:solidFill>
                    <a:srgbClr val="000000"/>
                  </a:solidFill>
                </a:uFill>
                <a:latin typeface="Times New Roman"/>
                <a:ea typeface="Arial Unicode MS"/>
                <a:cs typeface="Arial Unicode MS"/>
              </a:rPr>
              <a:t>          g) omezení svéprávnosti,</a:t>
            </a:r>
            <a:endParaRPr lang="cs-CZ" sz="4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sz="4800" dirty="0" smtClean="0">
                <a:solidFill>
                  <a:srgbClr val="000000"/>
                </a:solidFill>
                <a:uFill>
                  <a:solidFill>
                    <a:srgbClr val="000000"/>
                  </a:solidFill>
                </a:uFill>
                <a:latin typeface="Times New Roman"/>
                <a:ea typeface="Arial Unicode MS"/>
                <a:cs typeface="Arial Unicode MS"/>
              </a:rPr>
              <a:t>          h) datum, místo a okres úmrtí; jde-li o úmrtí občana mimo území České republiky, datum úmrtí, místo a stát, na jehož území k úmrtí došlo, a</a:t>
            </a:r>
            <a:endParaRPr lang="cs-CZ" sz="4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1000"/>
              </a:spcAft>
              <a:buNone/>
            </a:pPr>
            <a:r>
              <a:rPr lang="cs-CZ" sz="4800" dirty="0" smtClean="0">
                <a:solidFill>
                  <a:srgbClr val="000000"/>
                </a:solidFill>
                <a:uFill>
                  <a:solidFill>
                    <a:srgbClr val="000000"/>
                  </a:solidFill>
                </a:uFill>
                <a:latin typeface="Times New Roman"/>
                <a:ea typeface="Arial Unicode MS"/>
                <a:cs typeface="Arial Unicode MS"/>
              </a:rPr>
              <a:t>           i) den, který byl v rozhodnutí soudu o prohlášení za mrtvého uveden jako den smrti, popřípadě jako den, který nepřežil.</a:t>
            </a:r>
            <a:endParaRPr lang="cs-CZ" sz="4800" dirty="0" smtClean="0">
              <a:solidFill>
                <a:srgbClr val="000000"/>
              </a:solidFill>
              <a:uFill>
                <a:solidFill>
                  <a:srgbClr val="000000"/>
                </a:solidFill>
              </a:uFill>
              <a:latin typeface="Trebuchet MS"/>
              <a:ea typeface="Arial Unicode MS"/>
              <a:cs typeface="Arial Unicode M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260648"/>
            <a:ext cx="8229600" cy="5865515"/>
          </a:xfrm>
        </p:spPr>
        <p:txBody>
          <a:bodyPr>
            <a:normAutofit fontScale="40000" lnSpcReduction="20000"/>
          </a:bodyPr>
          <a:lstStyle/>
          <a:p>
            <a:pPr algn="just">
              <a:lnSpc>
                <a:spcPct val="115000"/>
              </a:lnSpc>
              <a:spcAft>
                <a:spcPts val="1000"/>
              </a:spcAft>
              <a:buNone/>
            </a:pPr>
            <a:r>
              <a:rPr lang="cs-CZ" dirty="0" smtClean="0">
                <a:solidFill>
                  <a:srgbClr val="000000"/>
                </a:solidFill>
                <a:uFill>
                  <a:solidFill>
                    <a:srgbClr val="000000"/>
                  </a:solidFill>
                </a:uFill>
                <a:latin typeface="Times New Roman"/>
                <a:ea typeface="Arial Unicode MS"/>
                <a:cs typeface="Arial Unicode MS"/>
              </a:rPr>
              <a:t>(3) 	Ministerstvo a příslušný krajský soud za účelem správy seznamu využívají z informačního systému cizinců tyto údaje:</a:t>
            </a:r>
            <a:endParaRPr lang="cs-CZ" sz="2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dirty="0" smtClean="0">
                <a:solidFill>
                  <a:srgbClr val="000000"/>
                </a:solidFill>
                <a:uFill>
                  <a:solidFill>
                    <a:srgbClr val="000000"/>
                  </a:solidFill>
                </a:uFill>
                <a:latin typeface="Times New Roman"/>
                <a:ea typeface="Arial Unicode MS"/>
                <a:cs typeface="Arial Unicode MS"/>
              </a:rPr>
              <a:t>        a) jméno, popřípadě jména, příjmení,</a:t>
            </a:r>
            <a:endParaRPr lang="cs-CZ" sz="2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dirty="0" smtClean="0">
                <a:solidFill>
                  <a:srgbClr val="000000"/>
                </a:solidFill>
                <a:uFill>
                  <a:solidFill>
                    <a:srgbClr val="000000"/>
                  </a:solidFill>
                </a:uFill>
                <a:latin typeface="Times New Roman"/>
                <a:ea typeface="Arial Unicode MS"/>
                <a:cs typeface="Arial Unicode MS"/>
              </a:rPr>
              <a:t>        b) datum narození,</a:t>
            </a:r>
            <a:endParaRPr lang="cs-CZ" sz="2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dirty="0" smtClean="0">
                <a:solidFill>
                  <a:srgbClr val="000000"/>
                </a:solidFill>
                <a:uFill>
                  <a:solidFill>
                    <a:srgbClr val="000000"/>
                  </a:solidFill>
                </a:uFill>
                <a:latin typeface="Times New Roman"/>
                <a:ea typeface="Arial Unicode MS"/>
                <a:cs typeface="Arial Unicode MS"/>
              </a:rPr>
              <a:t>        c) rodné číslo,</a:t>
            </a:r>
            <a:endParaRPr lang="cs-CZ" sz="2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dirty="0" smtClean="0">
                <a:solidFill>
                  <a:srgbClr val="000000"/>
                </a:solidFill>
                <a:uFill>
                  <a:solidFill>
                    <a:srgbClr val="000000"/>
                  </a:solidFill>
                </a:uFill>
                <a:latin typeface="Times New Roman"/>
                <a:ea typeface="Arial Unicode MS"/>
                <a:cs typeface="Arial Unicode MS"/>
              </a:rPr>
              <a:t>        d) místo a stát narození; v případě, že se cizinec narodil na území České republiky, místo a okres narození,</a:t>
            </a:r>
            <a:endParaRPr lang="cs-CZ" sz="2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dirty="0" smtClean="0">
                <a:solidFill>
                  <a:srgbClr val="000000"/>
                </a:solidFill>
                <a:uFill>
                  <a:solidFill>
                    <a:srgbClr val="000000"/>
                  </a:solidFill>
                </a:uFill>
                <a:latin typeface="Times New Roman"/>
                <a:ea typeface="Arial Unicode MS"/>
                <a:cs typeface="Arial Unicode MS"/>
              </a:rPr>
              <a:t>        e) státní občanství, případně více státních občanství,</a:t>
            </a:r>
            <a:endParaRPr lang="cs-CZ" sz="2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dirty="0" smtClean="0">
                <a:solidFill>
                  <a:srgbClr val="000000"/>
                </a:solidFill>
                <a:uFill>
                  <a:solidFill>
                    <a:srgbClr val="000000"/>
                  </a:solidFill>
                </a:uFill>
                <a:latin typeface="Times New Roman"/>
                <a:ea typeface="Arial Unicode MS"/>
                <a:cs typeface="Arial Unicode MS"/>
              </a:rPr>
              <a:t>        f) druh a adresa místa pobytu na území České republiky,</a:t>
            </a:r>
            <a:endParaRPr lang="cs-CZ" sz="2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dirty="0" smtClean="0">
                <a:solidFill>
                  <a:srgbClr val="000000"/>
                </a:solidFill>
                <a:uFill>
                  <a:solidFill>
                    <a:srgbClr val="000000"/>
                  </a:solidFill>
                </a:uFill>
                <a:latin typeface="Times New Roman"/>
                <a:ea typeface="Arial Unicode MS"/>
                <a:cs typeface="Arial Unicode MS"/>
              </a:rPr>
              <a:t>        g) omezení svéprávnosti,</a:t>
            </a:r>
            <a:endParaRPr lang="cs-CZ" sz="2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dirty="0" smtClean="0">
                <a:solidFill>
                  <a:srgbClr val="000000"/>
                </a:solidFill>
                <a:uFill>
                  <a:solidFill>
                    <a:srgbClr val="000000"/>
                  </a:solidFill>
                </a:uFill>
                <a:latin typeface="Times New Roman"/>
                <a:ea typeface="Arial Unicode MS"/>
                <a:cs typeface="Arial Unicode MS"/>
              </a:rPr>
              <a:t>        h) datum, místo a okres úmrtí; jde-li o úmrtí mimo území České republiky, stát, na jehož území k úmrtí došlo, popřípadě datum úmrtí, a</a:t>
            </a:r>
            <a:endParaRPr lang="cs-CZ" sz="2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1000"/>
              </a:spcAft>
              <a:buNone/>
            </a:pPr>
            <a:r>
              <a:rPr lang="cs-CZ" dirty="0" smtClean="0">
                <a:solidFill>
                  <a:srgbClr val="000000"/>
                </a:solidFill>
                <a:uFill>
                  <a:solidFill>
                    <a:srgbClr val="000000"/>
                  </a:solidFill>
                </a:uFill>
                <a:latin typeface="Times New Roman"/>
                <a:ea typeface="Arial Unicode MS"/>
                <a:cs typeface="Arial Unicode MS"/>
              </a:rPr>
              <a:t>        i) den, který byl v rozhodnutí soudu o prohlášení za mrtvého uveden jako den smrti, popřípadě jako den, který nepřežil.</a:t>
            </a:r>
            <a:endParaRPr lang="cs-CZ" sz="2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1000"/>
              </a:spcAft>
              <a:buNone/>
            </a:pPr>
            <a:r>
              <a:rPr lang="cs-CZ" dirty="0" smtClean="0">
                <a:solidFill>
                  <a:srgbClr val="000000"/>
                </a:solidFill>
                <a:uFill>
                  <a:solidFill>
                    <a:srgbClr val="000000"/>
                  </a:solidFill>
                </a:uFill>
                <a:latin typeface="Times New Roman"/>
                <a:ea typeface="Arial Unicode MS"/>
                <a:cs typeface="Arial Unicode MS"/>
              </a:rPr>
              <a:t>(4) 	Ministerstvo a příslušný krajský soud za účelem správy seznamu využívají ze základního registru právnických osob, podnikajících fyzických osob a orgánů veřejné moci kromě veřejně přístupných údajů údaje v rozsahu</a:t>
            </a:r>
            <a:endParaRPr lang="cs-CZ" sz="2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dirty="0" smtClean="0">
                <a:solidFill>
                  <a:srgbClr val="000000"/>
                </a:solidFill>
                <a:uFill>
                  <a:solidFill>
                    <a:srgbClr val="000000"/>
                  </a:solidFill>
                </a:uFill>
                <a:latin typeface="Times New Roman"/>
                <a:ea typeface="Arial Unicode MS"/>
                <a:cs typeface="Arial Unicode MS"/>
              </a:rPr>
              <a:t>        a) jméno, popřípadě jména, a příjmení podnikající fyzické osoby nebo zahraniční osoby a</a:t>
            </a:r>
            <a:endParaRPr lang="cs-CZ" sz="2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1000"/>
              </a:spcAft>
              <a:buNone/>
            </a:pPr>
            <a:r>
              <a:rPr lang="cs-CZ" dirty="0" smtClean="0">
                <a:solidFill>
                  <a:srgbClr val="000000"/>
                </a:solidFill>
                <a:uFill>
                  <a:solidFill>
                    <a:srgbClr val="000000"/>
                  </a:solidFill>
                </a:uFill>
                <a:latin typeface="Times New Roman"/>
                <a:ea typeface="Arial Unicode MS"/>
                <a:cs typeface="Arial Unicode MS"/>
              </a:rPr>
              <a:t>        b) adresa místa pobytu v České republice, popřípadě bydliště v zahraničí podnikající fyzické osoby nebo zahraniční osoby.</a:t>
            </a:r>
            <a:endParaRPr lang="cs-CZ" sz="28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dirty="0" smtClean="0">
                <a:solidFill>
                  <a:srgbClr val="000000"/>
                </a:solidFill>
                <a:uFill>
                  <a:solidFill>
                    <a:srgbClr val="000000"/>
                  </a:solidFill>
                </a:uFill>
                <a:latin typeface="Times New Roman"/>
                <a:ea typeface="Arial Unicode MS"/>
                <a:cs typeface="Arial Unicode MS"/>
              </a:rPr>
              <a:t>(5) 	Z údajů podle odstavců 1 až 4 lze v konkrétním případě využít vždy jen takové údaje, které jsou nezbytné ke splnění daného úkolu. Údaje, které jsou vedeny jako referenční údaje v základním registru obyvatel nebo v základním registru právnických osob, podnikajících fyzických osob a orgánů veřejné moci, se využijí z informačního systému evidence obyvatel nebo informačního systému cizinců, pouze pokud jsou ve tvaru předcházejícím současný stav.</a:t>
            </a:r>
            <a:endParaRPr lang="cs-CZ" sz="2800" dirty="0" smtClean="0">
              <a:solidFill>
                <a:srgbClr val="000000"/>
              </a:solidFill>
              <a:uFill>
                <a:solidFill>
                  <a:srgbClr val="000000"/>
                </a:solidFill>
              </a:uFill>
              <a:latin typeface="Trebuchet MS"/>
              <a:ea typeface="Arial Unicode MS"/>
              <a:cs typeface="Arial Unicode MS"/>
            </a:endParaRPr>
          </a:p>
          <a:p>
            <a:pPr algn="ctr">
              <a:spcAft>
                <a:spcPts val="0"/>
              </a:spcAft>
            </a:pPr>
            <a:r>
              <a:rPr lang="cs-CZ" sz="2800" dirty="0" smtClean="0">
                <a:solidFill>
                  <a:srgbClr val="000000"/>
                </a:solidFill>
                <a:uFill>
                  <a:solidFill>
                    <a:srgbClr val="000000"/>
                  </a:solidFill>
                </a:uFill>
                <a:latin typeface="Trebuchet MS"/>
                <a:cs typeface="Times New Roman"/>
              </a:rPr>
              <a:t> </a:t>
            </a:r>
            <a:endParaRPr lang="cs-CZ" sz="2800" dirty="0" smtClean="0">
              <a:solidFill>
                <a:srgbClr val="000000"/>
              </a:solidFill>
              <a:uFill>
                <a:solidFill>
                  <a:srgbClr val="000000"/>
                </a:solidFill>
              </a:uFill>
              <a:latin typeface="Arial Unicode MS"/>
            </a:endParaRPr>
          </a:p>
          <a:p>
            <a:pPr>
              <a:lnSpc>
                <a:spcPct val="110000"/>
              </a:lnSpc>
              <a:buNone/>
            </a:pP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260648"/>
            <a:ext cx="8229600" cy="5865515"/>
          </a:xfrm>
        </p:spPr>
        <p:txBody>
          <a:bodyPr>
            <a:normAutofit fontScale="47500" lnSpcReduction="20000"/>
          </a:bodyPr>
          <a:lstStyle/>
          <a:p>
            <a:pPr algn="ctr">
              <a:spcAft>
                <a:spcPts val="0"/>
              </a:spcAft>
              <a:buNone/>
            </a:pPr>
            <a:r>
              <a:rPr lang="cs-CZ" sz="3400" dirty="0" smtClean="0">
                <a:solidFill>
                  <a:srgbClr val="000000"/>
                </a:solidFill>
                <a:uFill>
                  <a:solidFill>
                    <a:srgbClr val="000000"/>
                  </a:solidFill>
                </a:uFill>
                <a:latin typeface="Times New Roman"/>
              </a:rPr>
              <a:t>§ 16</a:t>
            </a:r>
            <a:endParaRPr lang="cs-CZ" sz="3400" dirty="0" smtClean="0">
              <a:solidFill>
                <a:srgbClr val="000000"/>
              </a:solidFill>
              <a:uFill>
                <a:solidFill>
                  <a:srgbClr val="000000"/>
                </a:solidFill>
              </a:uFill>
              <a:latin typeface="Arial Unicode MS"/>
            </a:endParaRPr>
          </a:p>
          <a:p>
            <a:pPr algn="ctr">
              <a:lnSpc>
                <a:spcPct val="115000"/>
              </a:lnSpc>
              <a:spcBef>
                <a:spcPts val="1200"/>
              </a:spcBef>
              <a:spcAft>
                <a:spcPts val="0"/>
              </a:spcAft>
              <a:buNone/>
            </a:pPr>
            <a:r>
              <a:rPr lang="cs-CZ" sz="3400" b="1" dirty="0" smtClean="0">
                <a:solidFill>
                  <a:srgbClr val="FF0000"/>
                </a:solidFill>
                <a:uFill>
                  <a:solidFill>
                    <a:srgbClr val="000000"/>
                  </a:solidFill>
                </a:uFill>
                <a:latin typeface="Times New Roman"/>
                <a:ea typeface="Arial Unicode MS"/>
                <a:cs typeface="Arial Unicode MS"/>
              </a:rPr>
              <a:t>Osoby vykonávající jednorázově znaleckou činnost</a:t>
            </a:r>
            <a:endParaRPr lang="cs-CZ" sz="34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Orgán veřejné moci může výjimečně ustanovit k podání znaleckého posudku i jinou osobu, která není zapsána do seznamu pro daný obor a odvětví, má potřebné předpoklady pro to, aby podala znaleckých posudek, a vyslovila se svým ustanovení souhlas, pokud</a:t>
            </a:r>
            <a:endParaRPr lang="cs-CZ" sz="2800" dirty="0" smtClean="0">
              <a:solidFill>
                <a:srgbClr val="000000"/>
              </a:solidFill>
              <a:uFill>
                <a:solidFill>
                  <a:srgbClr val="000000"/>
                </a:solidFill>
              </a:uFill>
              <a:latin typeface="Trebuchet MS"/>
              <a:ea typeface="Arial Unicode MS"/>
              <a:cs typeface="Arial Unicode MS"/>
            </a:endParaRPr>
          </a:p>
          <a:p>
            <a:pPr lvl="1" algn="just">
              <a:lnSpc>
                <a:spcPct val="115000"/>
              </a:lnSpc>
              <a:buSzPts val="1200"/>
              <a:buFont typeface="+mj-lt"/>
              <a:buAutoNum type="alphaLcParenR"/>
              <a:tabLst>
                <a:tab pos="450215" algn="l"/>
              </a:tabLst>
            </a:pPr>
            <a:r>
              <a:rPr lang="cs-CZ" dirty="0" smtClean="0">
                <a:solidFill>
                  <a:srgbClr val="000000"/>
                </a:solidFill>
                <a:uFill>
                  <a:solidFill>
                    <a:srgbClr val="000000"/>
                  </a:solidFill>
                </a:uFill>
                <a:latin typeface="Times New Roman"/>
                <a:ea typeface="Arial Unicode MS"/>
                <a:cs typeface="Arial Unicode MS"/>
              </a:rPr>
              <a:t>pro daný obor a odvětví, popřípadě specializaci není nikdo v seznamu zapsán, </a:t>
            </a:r>
            <a:endParaRPr lang="cs-CZ" sz="2400" dirty="0" smtClean="0">
              <a:solidFill>
                <a:srgbClr val="000000"/>
              </a:solidFill>
              <a:uFill>
                <a:solidFill>
                  <a:srgbClr val="000000"/>
                </a:solidFill>
              </a:uFill>
              <a:latin typeface="Trebuchet MS"/>
              <a:ea typeface="Arial Unicode MS"/>
              <a:cs typeface="Arial Unicode MS"/>
            </a:endParaRPr>
          </a:p>
          <a:p>
            <a:pPr lvl="1" algn="just">
              <a:lnSpc>
                <a:spcPct val="115000"/>
              </a:lnSpc>
              <a:buSzPts val="1200"/>
              <a:buFont typeface="+mj-lt"/>
              <a:buAutoNum type="alphaLcParenR"/>
              <a:tabLst>
                <a:tab pos="450215" algn="l"/>
              </a:tabLst>
            </a:pPr>
            <a:r>
              <a:rPr lang="cs-CZ" dirty="0" smtClean="0">
                <a:solidFill>
                  <a:srgbClr val="000000"/>
                </a:solidFill>
                <a:uFill>
                  <a:solidFill>
                    <a:srgbClr val="000000"/>
                  </a:solidFill>
                </a:uFill>
                <a:latin typeface="Times New Roman"/>
                <a:ea typeface="Arial Unicode MS"/>
                <a:cs typeface="Arial Unicode MS"/>
              </a:rPr>
              <a:t>nikdo nemůže znalecký posudek podat,  </a:t>
            </a:r>
            <a:endParaRPr lang="cs-CZ" sz="2400" dirty="0" smtClean="0">
              <a:solidFill>
                <a:srgbClr val="000000"/>
              </a:solidFill>
              <a:uFill>
                <a:solidFill>
                  <a:srgbClr val="000000"/>
                </a:solidFill>
              </a:uFill>
              <a:latin typeface="Trebuchet MS"/>
              <a:ea typeface="Arial Unicode MS"/>
              <a:cs typeface="Arial Unicode MS"/>
            </a:endParaRPr>
          </a:p>
          <a:p>
            <a:pPr lvl="1" algn="just">
              <a:lnSpc>
                <a:spcPct val="115000"/>
              </a:lnSpc>
              <a:buSzPts val="1200"/>
              <a:buFont typeface="+mj-lt"/>
              <a:buAutoNum type="alphaLcParenR"/>
              <a:tabLst>
                <a:tab pos="450215" algn="l"/>
              </a:tabLst>
            </a:pPr>
            <a:r>
              <a:rPr lang="cs-CZ" dirty="0" smtClean="0">
                <a:solidFill>
                  <a:srgbClr val="000000"/>
                </a:solidFill>
                <a:uFill>
                  <a:solidFill>
                    <a:srgbClr val="000000"/>
                  </a:solidFill>
                </a:uFill>
                <a:latin typeface="Times New Roman"/>
                <a:ea typeface="Arial Unicode MS"/>
                <a:cs typeface="Arial Unicode MS"/>
              </a:rPr>
              <a:t>podání znaleckého posudku znalcem bylo spojeno s nepřiměřenými náklady nebo obtížemi.</a:t>
            </a:r>
            <a:endParaRPr lang="cs-CZ" sz="24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Takto ustanovená osoba složí do rukou orgánu, který ji ustanovil, slib podle § 5 odst. 1 písm. k); před složením slibu nesmí podat znalecký posudek. O složení slibu vyhotoví orgán veřejné moci zápis.</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Není-li odbornost takto ustanovené osoby uvedena ve vyhlášce vydané na základě § 8, je orgán veřejné moci, který takto osobu ustanovil k podání znaleckého posudku, povinen sdělit ministerstvu, pro který obor nebo odvětví byla tato osoba ustanovena. Součástí takového sdělení je i věcné vymezení daného oboru nebo odvětví.</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Pro účely jednorázového podání znaleckého posudku se na tuto osobu hledí, jako by byla znalcem, jedná-li se o fyzickou osobu, jako by byla znaleckou kanceláří, jedná-li se o obchodní korporaci, nebo znaleckým ústavem, jedná-li se o  osobu podle § 7 odst. 1 písm. a), </a:t>
            </a:r>
            <a:r>
              <a:rPr lang="cs-CZ" dirty="0" err="1" smtClean="0">
                <a:solidFill>
                  <a:srgbClr val="000000"/>
                </a:solidFill>
                <a:uFill>
                  <a:solidFill>
                    <a:srgbClr val="000000"/>
                  </a:solidFill>
                </a:uFill>
                <a:latin typeface="Times New Roman"/>
                <a:ea typeface="Arial Unicode MS"/>
                <a:cs typeface="Arial Unicode MS"/>
              </a:rPr>
              <a:t>a</a:t>
            </a:r>
            <a:r>
              <a:rPr lang="cs-CZ" dirty="0" smtClean="0">
                <a:solidFill>
                  <a:srgbClr val="000000"/>
                </a:solidFill>
                <a:uFill>
                  <a:solidFill>
                    <a:srgbClr val="000000"/>
                  </a:solidFill>
                </a:uFill>
                <a:latin typeface="Times New Roman"/>
                <a:ea typeface="Arial Unicode MS"/>
                <a:cs typeface="Arial Unicode MS"/>
              </a:rPr>
              <a:t> to včetně ustanovení o odměňování a náhradě nákladů.</a:t>
            </a:r>
            <a:endParaRPr lang="cs-CZ" sz="2800" dirty="0" smtClean="0">
              <a:solidFill>
                <a:srgbClr val="000000"/>
              </a:solidFill>
              <a:uFill>
                <a:solidFill>
                  <a:srgbClr val="000000"/>
                </a:solidFill>
              </a:uFill>
              <a:latin typeface="Trebuchet MS"/>
              <a:ea typeface="Arial Unicode MS"/>
              <a:cs typeface="Arial Unicode M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332656"/>
            <a:ext cx="8229600" cy="5793507"/>
          </a:xfrm>
        </p:spPr>
        <p:txBody>
          <a:bodyPr>
            <a:normAutofit fontScale="47500" lnSpcReduction="20000"/>
          </a:bodyPr>
          <a:lstStyle/>
          <a:p>
            <a:pPr algn="ctr">
              <a:lnSpc>
                <a:spcPct val="115000"/>
              </a:lnSpc>
              <a:spcBef>
                <a:spcPts val="1200"/>
              </a:spcBef>
              <a:spcAft>
                <a:spcPts val="0"/>
              </a:spcAft>
              <a:buNone/>
            </a:pPr>
            <a:r>
              <a:rPr lang="cs-CZ" sz="3400" dirty="0" smtClean="0">
                <a:solidFill>
                  <a:srgbClr val="000000"/>
                </a:solidFill>
                <a:uFill>
                  <a:solidFill>
                    <a:srgbClr val="000000"/>
                  </a:solidFill>
                </a:uFill>
                <a:latin typeface="Times New Roman"/>
                <a:ea typeface="Arial Unicode MS"/>
                <a:cs typeface="Arial Unicode MS"/>
              </a:rPr>
              <a:t>§ 17</a:t>
            </a:r>
            <a:endParaRPr lang="cs-CZ" sz="34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sz="3400" b="1" dirty="0" smtClean="0">
                <a:solidFill>
                  <a:srgbClr val="FF0000"/>
                </a:solidFill>
                <a:uFill>
                  <a:solidFill>
                    <a:srgbClr val="000000"/>
                  </a:solidFill>
                </a:uFill>
                <a:latin typeface="Times New Roman"/>
                <a:ea typeface="Arial Unicode MS"/>
                <a:cs typeface="Arial Unicode MS"/>
              </a:rPr>
              <a:t>Pojištění znalců, znaleckých kanceláří a znaleckých ústavů</a:t>
            </a:r>
            <a:endParaRPr lang="cs-CZ" sz="34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 má povinnost být pojištěn pro případ odpovědnosti za újmu způsobenou v souvislosti s výkonem znalecké činnosti po celou dobu výkonu znalecké činnosti tak, aby výše pojistných částek byla úměrná možným škodám a újmám, které lze v rozumné míře předpokládat.</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Znalecký ústav podle § 7 odst. 2 nemá povinnost být pojištěn podle tohoto zákona.</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Minimální limit pojistného plnění z pojištění znalce pro jednotlivé obory a odvětví a podrobnosti o pojištění znalce, který je zaměstnancem, členem nebo společníkem znalecké kanceláře, a znalecké kanceláře stanoví ministerstvo vyhláškou.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 má povinnost doložit příslušnému krajskému soudu doklad o uzavřeném pojištění pro případ odpovědnosti za újmu podle odstavce 1</a:t>
            </a:r>
            <a:endParaRPr lang="cs-CZ" sz="2800" dirty="0" smtClean="0">
              <a:solidFill>
                <a:srgbClr val="000000"/>
              </a:solidFill>
              <a:uFill>
                <a:solidFill>
                  <a:srgbClr val="000000"/>
                </a:solidFill>
              </a:uFill>
              <a:latin typeface="Trebuchet MS"/>
              <a:ea typeface="Arial Unicode MS"/>
              <a:cs typeface="Arial Unicode MS"/>
            </a:endParaRPr>
          </a:p>
          <a:p>
            <a:pPr marL="90805" indent="269875" algn="just">
              <a:spcBef>
                <a:spcPts val="600"/>
              </a:spcBef>
              <a:spcAft>
                <a:spcPts val="0"/>
              </a:spcAft>
              <a:buNone/>
              <a:tabLst>
                <a:tab pos="540385" algn="l"/>
                <a:tab pos="587375" algn="l"/>
              </a:tabLst>
            </a:pPr>
            <a:r>
              <a:rPr lang="cs-CZ" dirty="0" smtClean="0">
                <a:solidFill>
                  <a:srgbClr val="000000"/>
                </a:solidFill>
                <a:uFill>
                  <a:solidFill>
                    <a:srgbClr val="000000"/>
                  </a:solidFill>
                </a:uFill>
                <a:latin typeface="Times New Roman"/>
                <a:ea typeface="Arial Unicode MS"/>
                <a:cs typeface="Times New Roman"/>
              </a:rPr>
              <a:t>a) do 60 pracovních dnů ode dne zápisu do seznamu,</a:t>
            </a:r>
            <a:endParaRPr lang="cs-CZ" dirty="0" smtClean="0">
              <a:solidFill>
                <a:srgbClr val="000000"/>
              </a:solidFill>
              <a:uFill>
                <a:solidFill>
                  <a:srgbClr val="000000"/>
                </a:solidFill>
              </a:uFill>
              <a:latin typeface="Times New Roman"/>
              <a:ea typeface="Arial Unicode MS"/>
              <a:cs typeface="Arial Unicode MS"/>
            </a:endParaRPr>
          </a:p>
          <a:p>
            <a:pPr marL="90805" indent="269875" algn="just">
              <a:spcBef>
                <a:spcPts val="600"/>
              </a:spcBef>
              <a:spcAft>
                <a:spcPts val="0"/>
              </a:spcAft>
              <a:buNone/>
              <a:tabLst>
                <a:tab pos="540385" algn="l"/>
                <a:tab pos="587375" algn="l"/>
              </a:tabLst>
            </a:pPr>
            <a:r>
              <a:rPr lang="cs-CZ" dirty="0" smtClean="0">
                <a:solidFill>
                  <a:srgbClr val="000000"/>
                </a:solidFill>
                <a:uFill>
                  <a:solidFill>
                    <a:srgbClr val="000000"/>
                  </a:solidFill>
                </a:uFill>
                <a:latin typeface="Times New Roman"/>
                <a:ea typeface="Arial Unicode MS"/>
                <a:cs typeface="Times New Roman"/>
              </a:rPr>
              <a:t>b) do konce kalendářního roku, který předchází kalendářnímu roku, na nějž se pojištění vztahuje, </a:t>
            </a:r>
            <a:endParaRPr lang="cs-CZ" dirty="0" smtClean="0">
              <a:solidFill>
                <a:srgbClr val="000000"/>
              </a:solidFill>
              <a:uFill>
                <a:solidFill>
                  <a:srgbClr val="000000"/>
                </a:solidFill>
              </a:uFill>
              <a:latin typeface="Times New Roman"/>
              <a:ea typeface="Arial Unicode MS"/>
              <a:cs typeface="Arial Unicode MS"/>
            </a:endParaRPr>
          </a:p>
          <a:p>
            <a:pPr marL="90805" indent="269875" algn="just">
              <a:spcBef>
                <a:spcPts val="600"/>
              </a:spcBef>
              <a:spcAft>
                <a:spcPts val="0"/>
              </a:spcAft>
              <a:buNone/>
              <a:tabLst>
                <a:tab pos="540385" algn="l"/>
                <a:tab pos="587375" algn="l"/>
              </a:tabLst>
            </a:pPr>
            <a:r>
              <a:rPr lang="cs-CZ" dirty="0" smtClean="0">
                <a:solidFill>
                  <a:srgbClr val="000000"/>
                </a:solidFill>
                <a:uFill>
                  <a:solidFill>
                    <a:srgbClr val="000000"/>
                  </a:solidFill>
                </a:uFill>
                <a:latin typeface="Times New Roman"/>
                <a:ea typeface="Arial Unicode MS"/>
                <a:cs typeface="Times New Roman"/>
              </a:rPr>
              <a:t>c) do jednoho týdne ode dne, kdy došlo ke změně, která zakládá povinnost změny pojištění, </a:t>
            </a:r>
            <a:endParaRPr lang="cs-CZ" dirty="0" smtClean="0">
              <a:solidFill>
                <a:srgbClr val="000000"/>
              </a:solidFill>
              <a:uFill>
                <a:solidFill>
                  <a:srgbClr val="000000"/>
                </a:solidFill>
              </a:uFill>
              <a:latin typeface="Times New Roman"/>
              <a:ea typeface="Arial Unicode MS"/>
              <a:cs typeface="Arial Unicode MS"/>
            </a:endParaRPr>
          </a:p>
          <a:p>
            <a:pPr marL="90805" indent="269875" algn="just">
              <a:spcBef>
                <a:spcPts val="600"/>
              </a:spcBef>
              <a:spcAft>
                <a:spcPts val="0"/>
              </a:spcAft>
              <a:buNone/>
              <a:tabLst>
                <a:tab pos="540385" algn="l"/>
                <a:tab pos="587375" algn="l"/>
              </a:tabLst>
            </a:pPr>
            <a:r>
              <a:rPr lang="cs-CZ" dirty="0" smtClean="0">
                <a:solidFill>
                  <a:srgbClr val="000000"/>
                </a:solidFill>
                <a:uFill>
                  <a:solidFill>
                    <a:srgbClr val="000000"/>
                  </a:solidFill>
                </a:uFill>
                <a:latin typeface="Times New Roman"/>
                <a:ea typeface="Arial Unicode MS"/>
                <a:cs typeface="Times New Roman"/>
              </a:rPr>
              <a:t>d) do jednoho týdne ode dne, kdy o to příslušný krajský soud nebo ministerstvo požádá.</a:t>
            </a:r>
            <a:endParaRPr lang="cs-CZ" dirty="0" smtClean="0">
              <a:solidFill>
                <a:srgbClr val="000000"/>
              </a:solidFill>
              <a:uFill>
                <a:solidFill>
                  <a:srgbClr val="000000"/>
                </a:solidFill>
              </a:uFill>
              <a:latin typeface="Times New Roman"/>
              <a:ea typeface="Arial Unicode MS"/>
              <a:cs typeface="Arial Unicode M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332656"/>
            <a:ext cx="8229600" cy="5793507"/>
          </a:xfrm>
        </p:spPr>
        <p:txBody>
          <a:bodyPr>
            <a:normAutofit fontScale="55000" lnSpcReduction="20000"/>
          </a:bodyPr>
          <a:lstStyle/>
          <a:p>
            <a:pPr algn="ctr">
              <a:lnSpc>
                <a:spcPct val="115000"/>
              </a:lnSpc>
              <a:spcBef>
                <a:spcPts val="1200"/>
              </a:spcBef>
              <a:spcAft>
                <a:spcPts val="0"/>
              </a:spcAft>
              <a:buNone/>
            </a:pPr>
            <a:r>
              <a:rPr lang="cs-CZ" dirty="0" smtClean="0"/>
              <a:t> </a:t>
            </a:r>
            <a:r>
              <a:rPr lang="cs-CZ" dirty="0" smtClean="0">
                <a:solidFill>
                  <a:srgbClr val="000000"/>
                </a:solidFill>
                <a:uFill>
                  <a:solidFill>
                    <a:srgbClr val="000000"/>
                  </a:solidFill>
                </a:uFill>
                <a:latin typeface="Times New Roman"/>
                <a:ea typeface="Arial Unicode MS"/>
                <a:cs typeface="Arial Unicode MS"/>
              </a:rPr>
              <a:t>§ 18</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Konzultant</a:t>
            </a:r>
            <a:endParaRPr lang="cs-CZ" sz="2800" dirty="0" smtClean="0">
              <a:solidFill>
                <a:srgbClr val="000000"/>
              </a:solidFill>
              <a:uFill>
                <a:solidFill>
                  <a:srgbClr val="000000"/>
                </a:solidFill>
              </a:uFill>
              <a:latin typeface="Trebuchet MS"/>
              <a:ea typeface="Arial Unicode MS"/>
              <a:cs typeface="Arial Unicode MS"/>
            </a:endParaRPr>
          </a:p>
          <a:p>
            <a:pPr indent="269875" algn="just">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Vyžaduje-li to povaha věci, je znalec oprávněn přibrat se souhlasem zadavatele konzultanta k posuzování zvláštních dílčích otázek; tato okolnost spolu s důvody, které k ní vedly, musí být uvedena ve znaleckém posudku. </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19</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Vyloučení</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 nesmí podat znalecký posudek, jestliže lze mít důvodnou pochybnost o jeho nepodjatosti pro jeho poměr k věci, zadavateli, orgánu veřejné moci, který znalecký posudek zadal nebo provádí řízení, účastníkovi řízení nebo jeho zástupci nebo osobě, které se znalecký posudek týká.</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Jakmile se znalec dozví o skutečnosti, pro kterou nesmí podat znalecký posudek, oznámí ji bezodkladně zadavateli. Je-li zadavatelem orgán veřejné moci, pak tento orgán rozhodne, zda je znalec v dané věci </a:t>
            </a:r>
            <a:r>
              <a:rPr lang="cs-CZ" sz="2800" dirty="0" smtClean="0">
                <a:solidFill>
                  <a:srgbClr val="000000"/>
                </a:solidFill>
                <a:uFill>
                  <a:solidFill>
                    <a:srgbClr val="000000"/>
                  </a:solidFill>
                </a:uFill>
                <a:latin typeface="Times New Roman"/>
                <a:ea typeface="Arial Unicode MS"/>
                <a:cs typeface="Arial Unicode MS"/>
              </a:rPr>
              <a:t>z podání znaleckého posudku</a:t>
            </a:r>
            <a:r>
              <a:rPr lang="cs-CZ" dirty="0" smtClean="0">
                <a:solidFill>
                  <a:srgbClr val="000000"/>
                </a:solidFill>
                <a:uFill>
                  <a:solidFill>
                    <a:srgbClr val="000000"/>
                  </a:solidFill>
                </a:uFill>
                <a:latin typeface="Times New Roman"/>
                <a:ea typeface="Arial Unicode MS"/>
                <a:cs typeface="Arial Unicode MS"/>
              </a:rPr>
              <a:t> vyloučen.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Ustanovení o vyloučení se použije přiměřeně i pro konzultanta.</a:t>
            </a:r>
            <a:endParaRPr lang="cs-CZ" sz="2800" dirty="0" smtClean="0">
              <a:solidFill>
                <a:srgbClr val="000000"/>
              </a:solidFill>
              <a:uFill>
                <a:solidFill>
                  <a:srgbClr val="000000"/>
                </a:solidFill>
              </a:uFill>
              <a:latin typeface="Trebuchet MS"/>
              <a:ea typeface="Arial Unicode MS"/>
              <a:cs typeface="Arial Unicode MS"/>
            </a:endParaRPr>
          </a:p>
          <a:p>
            <a:pPr>
              <a:lnSpc>
                <a:spcPct val="120000"/>
              </a:lnSpc>
              <a:buNone/>
            </a:pP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548680"/>
            <a:ext cx="8229600" cy="5577483"/>
          </a:xfrm>
        </p:spPr>
        <p:txBody>
          <a:bodyPr>
            <a:normAutofit fontScale="47500" lnSpcReduction="20000"/>
          </a:bodyPr>
          <a:lstStyle/>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20</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Mlčenlivost</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 je povinen zachovávat mlčenlivost o skutečnostech, o kterých se dozvěděl v souvislosti s výkonem své znalecké činnosti, a to i po jejím skončení. Mlčenlivosti jej může zprostit jen zadavatel.</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Povinnost mlčenlivosti podle odstavce 1 se vztahuje i na konzultanty a další osoby, které se na znalecké činnosti podílely. O povinnosti mlčenlivosti je znalec povinen tyto osoby písemně poučit. Mlčenlivosti může tyto osoby zprostit jen zadavatel.</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Povinnost mlčenlivosti se nevztahuje na použití informací o skutečnostech podle odstavce 1 přiměřeným způsobem a v anonymizované podobě pro vědecké nebo vzdělávací účely. Povinnosti mlčenlivosti se nelze dovolat vůči orgánu veřejné moci, před kterým probíhá řízení, v němž má být znalecký posudek využit jako důkaz; na povinnost mlčenlivosti se nelze odvolat ani vůči orgánu vykonávajícímu dohled nad znaleckou činností.</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Povinnost mlčenlivosti se nevztahuje na řízení proti osobě, která vykonala znalecký úkon, nebo zadavateli v souvislosti s touto činností, ani na spory mezi nimi.</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Povinností mlčenlivosti znalce nejsou dotčeny jeho povinnosti jako daňového subjektu stanovené zvláštními předpisy o správě daní a poplatků; i v tomto případě je však znalec povinen zachovávat mlčenlivost o přesném obsahu znaleckého úkonu, který provedl nebo provádí.</a:t>
            </a:r>
            <a:endParaRPr lang="cs-CZ" sz="2800" dirty="0" smtClean="0">
              <a:solidFill>
                <a:srgbClr val="000000"/>
              </a:solidFill>
              <a:uFill>
                <a:solidFill>
                  <a:srgbClr val="000000"/>
                </a:solidFill>
              </a:uFill>
              <a:latin typeface="Trebuchet MS"/>
              <a:ea typeface="Arial Unicode MS"/>
              <a:cs typeface="Arial Unicode MS"/>
            </a:endParaRPr>
          </a:p>
          <a:p>
            <a:pPr>
              <a:buNone/>
            </a:pPr>
            <a:endParaRPr lang="cs-CZ"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536" y="260648"/>
            <a:ext cx="8291264" cy="5865515"/>
          </a:xfrm>
        </p:spPr>
        <p:txBody>
          <a:bodyPr>
            <a:normAutofit fontScale="70000" lnSpcReduction="20000"/>
          </a:bodyPr>
          <a:lstStyle/>
          <a:p>
            <a:pPr algn="ctr">
              <a:lnSpc>
                <a:spcPct val="115000"/>
              </a:lnSpc>
              <a:spcBef>
                <a:spcPts val="1200"/>
              </a:spcBef>
              <a:spcAft>
                <a:spcPts val="0"/>
              </a:spcAft>
              <a:buNone/>
            </a:pPr>
            <a:r>
              <a:rPr lang="cs-CZ" dirty="0" smtClean="0"/>
              <a:t> </a:t>
            </a:r>
            <a:r>
              <a:rPr lang="cs-CZ" dirty="0" smtClean="0">
                <a:solidFill>
                  <a:srgbClr val="000000"/>
                </a:solidFill>
                <a:uFill>
                  <a:solidFill>
                    <a:srgbClr val="000000"/>
                  </a:solidFill>
                </a:uFill>
                <a:latin typeface="Times New Roman"/>
                <a:ea typeface="Arial Unicode MS"/>
                <a:cs typeface="Arial Unicode MS"/>
              </a:rPr>
              <a:t>§ 21</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Ustanovení znalce</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Orgány veřejné moci ustanoví zpravidla znalce se sídlem  v obvodu krajského soudu, v němž má orgán veřejné moci sídlo nebo pracoviště. </a:t>
            </a:r>
            <a:r>
              <a:rPr lang="cs-CZ" dirty="0" smtClean="0">
                <a:solidFill>
                  <a:srgbClr val="FF0000"/>
                </a:solidFill>
                <a:uFill>
                  <a:solidFill>
                    <a:srgbClr val="000000"/>
                  </a:solidFill>
                </a:uFill>
                <a:latin typeface="Times New Roman"/>
                <a:ea typeface="Arial Unicode MS"/>
                <a:cs typeface="Arial Unicode MS"/>
              </a:rPr>
              <a:t>Orgán veřejné moci se znalcem předem projedná zadání znaleckého posudku a lhůtu pro podání znaleckého posudku.</a:t>
            </a:r>
            <a:r>
              <a:rPr lang="cs-CZ" dirty="0" smtClean="0">
                <a:solidFill>
                  <a:srgbClr val="000000"/>
                </a:solidFill>
                <a:uFill>
                  <a:solidFill>
                    <a:srgbClr val="000000"/>
                  </a:solidFill>
                </a:uFill>
                <a:latin typeface="Times New Roman"/>
                <a:ea typeface="Arial Unicode MS"/>
                <a:cs typeface="Arial Unicode MS"/>
              </a:rPr>
              <a:t> Tuto lhůtu lze na žádost znalce výjimečně v odůvodněných případech prodloužit; lhůtu lze prodloužit opakovaně pouze tehdy, pokud nebylo prodlení způsobeno znalcem. Znalec je povinen na žádost orgánu veřejné moci provést předběžný odhad předpokládané výše znalečného, které si provedení úkonu vyžádá.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Orgány veřejné moci ustanoví znalecký ústav především ke zpracování znaleckých posudků ve zvlášť obtížných případech vyžadujících zvláštního vědeckého posouzení.</a:t>
            </a:r>
            <a:endParaRPr lang="cs-CZ" sz="2800" dirty="0" smtClean="0">
              <a:solidFill>
                <a:srgbClr val="000000"/>
              </a:solidFill>
              <a:uFill>
                <a:solidFill>
                  <a:srgbClr val="000000"/>
                </a:solidFill>
              </a:uFill>
              <a:latin typeface="Trebuchet MS"/>
              <a:ea typeface="Arial Unicode MS"/>
              <a:cs typeface="Arial Unicode MS"/>
            </a:endParaRPr>
          </a:p>
          <a:p>
            <a:pPr>
              <a:buNone/>
            </a:pPr>
            <a:endParaRPr lang="cs-CZ"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a:xfrm>
            <a:off x="395536" y="260648"/>
            <a:ext cx="8291264" cy="5865515"/>
          </a:xfrm>
        </p:spPr>
        <p:txBody>
          <a:bodyPr>
            <a:normAutofit fontScale="40000" lnSpcReduction="20000"/>
          </a:bodyPr>
          <a:lstStyle/>
          <a:p>
            <a:pPr algn="ctr">
              <a:lnSpc>
                <a:spcPct val="120000"/>
              </a:lnSpc>
              <a:buNone/>
            </a:pPr>
            <a:r>
              <a:rPr lang="cs-CZ" sz="4000" dirty="0" smtClean="0"/>
              <a:t> </a:t>
            </a:r>
            <a:r>
              <a:rPr lang="cs-CZ" sz="4000" b="1" dirty="0" smtClean="0"/>
              <a:t> </a:t>
            </a:r>
            <a:r>
              <a:rPr lang="cs-CZ" sz="4000" dirty="0" smtClean="0">
                <a:solidFill>
                  <a:srgbClr val="000000"/>
                </a:solidFill>
                <a:uFill>
                  <a:solidFill>
                    <a:srgbClr val="000000"/>
                  </a:solidFill>
                </a:uFill>
                <a:latin typeface="Times New Roman"/>
                <a:ea typeface="Arial Unicode MS"/>
                <a:cs typeface="Arial Unicode MS"/>
              </a:rPr>
              <a:t>§ 22</a:t>
            </a:r>
            <a:endParaRPr lang="cs-CZ" sz="40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sz="4000" b="1" dirty="0" smtClean="0">
                <a:solidFill>
                  <a:srgbClr val="FF0000"/>
                </a:solidFill>
                <a:uFill>
                  <a:solidFill>
                    <a:srgbClr val="000000"/>
                  </a:solidFill>
                </a:uFill>
                <a:latin typeface="Times New Roman"/>
                <a:ea typeface="Arial Unicode MS"/>
                <a:cs typeface="Arial Unicode MS"/>
              </a:rPr>
              <a:t>Odmítnutí výkonu znalecké činnosti</a:t>
            </a:r>
            <a:endParaRPr lang="cs-CZ" sz="4000" dirty="0" smtClean="0">
              <a:solidFill>
                <a:srgbClr val="FF0000"/>
              </a:solidFill>
              <a:uFill>
                <a:solidFill>
                  <a:srgbClr val="000000"/>
                </a:solidFill>
              </a:uFill>
              <a:latin typeface="Trebuchet MS"/>
              <a:ea typeface="Arial Unicode MS"/>
              <a:cs typeface="Arial Unicode MS"/>
            </a:endParaRPr>
          </a:p>
          <a:p>
            <a:pPr lvl="0" algn="just">
              <a:spcBef>
                <a:spcPts val="600"/>
              </a:spcBef>
              <a:spcAft>
                <a:spcPts val="600"/>
              </a:spcAft>
              <a:buFont typeface="+mj-lt"/>
              <a:buAutoNum type="arabicParenBoth"/>
              <a:tabLst>
                <a:tab pos="540385" algn="l"/>
                <a:tab pos="587375" algn="l"/>
              </a:tabLst>
            </a:pPr>
            <a:r>
              <a:rPr lang="cs-CZ" dirty="0" smtClean="0">
                <a:solidFill>
                  <a:srgbClr val="000000"/>
                </a:solidFill>
                <a:uFill>
                  <a:solidFill>
                    <a:srgbClr val="000000"/>
                  </a:solidFill>
                </a:uFill>
                <a:latin typeface="Times New Roman"/>
                <a:ea typeface="Arial Unicode MS"/>
                <a:cs typeface="Times New Roman"/>
              </a:rPr>
              <a:t> Znalec odmítne vykonat znalecký úkon, pokud</a:t>
            </a:r>
            <a:endParaRPr lang="cs-CZ" dirty="0" smtClean="0">
              <a:solidFill>
                <a:srgbClr val="00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 pos="269875" algn="l"/>
                <a:tab pos="450215" algn="l"/>
              </a:tabLst>
            </a:pPr>
            <a:r>
              <a:rPr lang="cs-CZ" dirty="0" smtClean="0">
                <a:solidFill>
                  <a:srgbClr val="FF0000"/>
                </a:solidFill>
                <a:uFill>
                  <a:solidFill>
                    <a:srgbClr val="000000"/>
                  </a:solidFill>
                </a:uFill>
                <a:latin typeface="Times New Roman"/>
                <a:ea typeface="Arial Unicode MS"/>
                <a:cs typeface="Times New Roman"/>
              </a:rPr>
              <a:t>bylo rozhodnuto o pozastavení jeho oprávnění,</a:t>
            </a:r>
            <a:endParaRPr lang="cs-CZ" dirty="0" smtClean="0">
              <a:solidFill>
                <a:srgbClr val="FF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Lst>
            </a:pPr>
            <a:r>
              <a:rPr lang="cs-CZ" dirty="0" smtClean="0">
                <a:solidFill>
                  <a:srgbClr val="FF0000"/>
                </a:solidFill>
                <a:uFill>
                  <a:solidFill>
                    <a:srgbClr val="000000"/>
                  </a:solidFill>
                </a:uFill>
                <a:latin typeface="Times New Roman"/>
                <a:ea typeface="Arial Unicode MS"/>
                <a:cs typeface="Times New Roman"/>
              </a:rPr>
              <a:t>nemá znalecké oprávnění v oboru, odvětví nebo specializaci, ve kterém je potřebné úkon vykonat, nebo</a:t>
            </a:r>
            <a:endParaRPr lang="cs-CZ" dirty="0" smtClean="0">
              <a:solidFill>
                <a:srgbClr val="FF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Lst>
            </a:pPr>
            <a:r>
              <a:rPr lang="cs-CZ" dirty="0" smtClean="0">
                <a:solidFill>
                  <a:srgbClr val="FF0000"/>
                </a:solidFill>
                <a:uFill>
                  <a:solidFill>
                    <a:srgbClr val="000000"/>
                  </a:solidFill>
                </a:uFill>
                <a:latin typeface="Times New Roman"/>
                <a:ea typeface="Arial Unicode MS"/>
                <a:cs typeface="Times New Roman"/>
              </a:rPr>
              <a:t>mu počet dosud zadaných nezpracovaných znaleckých posudků neumožňuje vykonat další úkon řádně a včas.</a:t>
            </a:r>
            <a:endParaRPr lang="cs-CZ" dirty="0" smtClean="0">
              <a:solidFill>
                <a:srgbClr val="FF0000"/>
              </a:solidFill>
              <a:uFill>
                <a:solidFill>
                  <a:srgbClr val="000000"/>
                </a:solidFill>
              </a:uFill>
              <a:latin typeface="Times New Roman"/>
              <a:ea typeface="Arial Unicode MS"/>
              <a:cs typeface="Arial Unicode MS"/>
            </a:endParaRPr>
          </a:p>
          <a:p>
            <a:pPr lvl="0" algn="just">
              <a:lnSpc>
                <a:spcPct val="115000"/>
              </a:lnSpc>
              <a:spcBef>
                <a:spcPts val="600"/>
              </a:spcBef>
              <a:spcAft>
                <a:spcPts val="600"/>
              </a:spcAft>
              <a:buFont typeface="+mj-lt"/>
              <a:buAutoNum type="arabicParenBoth" startAt="2"/>
            </a:pPr>
            <a:r>
              <a:rPr lang="cs-CZ" dirty="0" smtClean="0">
                <a:solidFill>
                  <a:srgbClr val="000000"/>
                </a:solidFill>
                <a:uFill>
                  <a:solidFill>
                    <a:srgbClr val="000000"/>
                  </a:solidFill>
                </a:uFill>
                <a:latin typeface="Times New Roman"/>
                <a:ea typeface="Arial Unicode MS"/>
                <a:cs typeface="Arial Unicode MS"/>
              </a:rPr>
              <a:t> Je-li zadavatelem orgán veřejné moci, nesmí znalec odmítnout vykonat znalecký úkon z jiného důvodu než z důvodu podle odstavce 1 nebo v případě, že mu závažné zdravotní okolnosti, závažná rodinná situace nebo mimořádné a neočekávané pracovní povinnosti neumožňují vykonat úkon řádně a včas, nebo tak stanoví jiný zákon.</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startAt="2"/>
            </a:pPr>
            <a:r>
              <a:rPr lang="cs-CZ" dirty="0" smtClean="0">
                <a:solidFill>
                  <a:srgbClr val="000000"/>
                </a:solidFill>
                <a:uFill>
                  <a:solidFill>
                    <a:srgbClr val="000000"/>
                  </a:solidFill>
                </a:uFill>
                <a:latin typeface="Times New Roman"/>
                <a:ea typeface="Arial Unicode MS"/>
                <a:cs typeface="Arial Unicode MS"/>
              </a:rPr>
              <a:t> Pro odmítnutí výkonu znalecké činnosti znaleckou kanceláří a znaleckým ústavem použijí se odstavce 1 a 2 přiměřeně.</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sz="4000" dirty="0" smtClean="0">
                <a:solidFill>
                  <a:srgbClr val="E36C0A"/>
                </a:solidFill>
                <a:uFill>
                  <a:solidFill>
                    <a:srgbClr val="000000"/>
                  </a:solidFill>
                </a:uFill>
                <a:latin typeface="Times New Roman"/>
                <a:ea typeface="Arial Unicode MS"/>
                <a:cs typeface="Arial Unicode MS"/>
              </a:rPr>
              <a:t> </a:t>
            </a:r>
            <a:r>
              <a:rPr lang="cs-CZ" sz="4000" dirty="0" smtClean="0">
                <a:solidFill>
                  <a:srgbClr val="000000"/>
                </a:solidFill>
                <a:uFill>
                  <a:solidFill>
                    <a:srgbClr val="000000"/>
                  </a:solidFill>
                </a:uFill>
                <a:latin typeface="Times New Roman"/>
                <a:ea typeface="Arial Unicode MS"/>
                <a:cs typeface="Arial Unicode MS"/>
              </a:rPr>
              <a:t>§ 23</a:t>
            </a:r>
            <a:endParaRPr lang="cs-CZ" sz="40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sz="4000" b="1" dirty="0" smtClean="0">
                <a:solidFill>
                  <a:srgbClr val="000000"/>
                </a:solidFill>
                <a:uFill>
                  <a:solidFill>
                    <a:srgbClr val="000000"/>
                  </a:solidFill>
                </a:uFill>
                <a:latin typeface="Times New Roman"/>
                <a:ea typeface="Arial Unicode MS"/>
                <a:cs typeface="Arial Unicode MS"/>
              </a:rPr>
              <a:t>Odpovědnost za výkon znalecké činnosti</a:t>
            </a:r>
            <a:endParaRPr lang="cs-CZ" sz="40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 odpovídá za újmu, kterou způsobil v souvislosti s výkonem znalecké činnosti. Znalec odpovídá za újmu i tehdy, byla-li tato újma způsobena v souvislosti s výkonem znalecké činnosti konzultantem nebo jinou pomocnou osobou.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Vykonává-li znalec znaleckou činnost jako zaměstnanec, společník nebo člen znalecké kanceláře, odpovídá společně a nerozdílně znalec i znalecká kancelář.</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 se odpovědnosti podle odstavců 1 a 2 zprostí, prokáže-li, že újmě nemohlo být zabráněno ani při vynaložení veškerého úsilí, které lze na něm požadovat.</a:t>
            </a:r>
            <a:endParaRPr lang="cs-CZ" sz="2800" dirty="0">
              <a:solidFill>
                <a:srgbClr val="000000"/>
              </a:solidFill>
              <a:uFill>
                <a:solidFill>
                  <a:srgbClr val="000000"/>
                </a:solidFill>
              </a:uFill>
              <a:latin typeface="Trebuchet MS"/>
              <a:ea typeface="Arial Unicode MS"/>
              <a:cs typeface="Arial Unicode M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476672"/>
            <a:ext cx="8229600" cy="5649491"/>
          </a:xfrm>
        </p:spPr>
        <p:txBody>
          <a:bodyPr>
            <a:normAutofit fontScale="47500" lnSpcReduction="20000"/>
          </a:bodyPr>
          <a:lstStyle/>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2</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Způsob podání znaleckého posudku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a:t>
            </a:r>
            <a:r>
              <a:rPr lang="cs-CZ" dirty="0" smtClean="0">
                <a:solidFill>
                  <a:srgbClr val="FF0000"/>
                </a:solidFill>
                <a:uFill>
                  <a:solidFill>
                    <a:srgbClr val="000000"/>
                  </a:solidFill>
                </a:uFill>
                <a:latin typeface="Times New Roman"/>
                <a:ea typeface="Arial Unicode MS"/>
                <a:cs typeface="Arial Unicode MS"/>
              </a:rPr>
              <a:t>Znalecký posudek se podává v listinné podobě nebo, souhlasí-li s tím zadavatel, v elektronické podobě; lze jej podat též ústně do protokolu.</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Podává-li se znalecký posudek v listinné podobě, musí být každé jeho vyhotovení vlastnoručně podepsané a musí být připojen otisk znalecké pečeti. Podává-li se znalecký posudek v elektronické podobě, musí být každé jeho vyhotovení podepsáno kvalifikovaným elektronickým podpisem, musí být připojen kvalifikovaný certifikát pro elektronický podpis, na kterém je uznávaný elektronický podpis založen a který obsahuje jméno znalce nebo název znalecké kanceláře nebo znaleckého ústavu a označení „znalec“, „znalecká kancelář“ nebo „znalecký ústav“, a musí být opatřen kvalifikovaným elektronickým časovým razítkem. Kvalifikovaný certifikát, na kterém je založeno kvalifikované elektronické časové razítko, musí mít platnost nejméně 5 let ode dne vyhotovení znaleckého posudku.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a:t>
            </a:r>
            <a:r>
              <a:rPr lang="cs-CZ" dirty="0" smtClean="0">
                <a:solidFill>
                  <a:srgbClr val="FF0000"/>
                </a:solidFill>
                <a:uFill>
                  <a:solidFill>
                    <a:srgbClr val="000000"/>
                  </a:solidFill>
                </a:uFill>
                <a:latin typeface="Times New Roman"/>
                <a:ea typeface="Arial Unicode MS"/>
                <a:cs typeface="Arial Unicode MS"/>
              </a:rPr>
              <a:t>Znalec má povinnost vyhotovit stejnopis znaleckého posudku podaného v listinné podobě a uschovat jej nejméně po dobu 10 let ode dne podání znaleckého posudku.</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Další podrobnosti týkající se způsobu podání znaleckého posudku, zejména otázky týkající se znalecké pečeti, stanoví ministerstvo vyhláškou.</a:t>
            </a:r>
            <a:endParaRPr lang="cs-CZ" sz="2800" dirty="0" smtClean="0">
              <a:solidFill>
                <a:srgbClr val="000000"/>
              </a:solidFill>
              <a:uFill>
                <a:solidFill>
                  <a:srgbClr val="000000"/>
                </a:solidFill>
              </a:uFill>
              <a:latin typeface="Trebuchet MS"/>
              <a:ea typeface="Arial Unicode MS"/>
              <a:cs typeface="Arial Unicode MS"/>
            </a:endParaRPr>
          </a:p>
          <a:p>
            <a:pPr>
              <a:lnSpc>
                <a:spcPct val="110000"/>
              </a:lnSpc>
              <a:buNone/>
            </a:pPr>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404664"/>
            <a:ext cx="8229600" cy="5721499"/>
          </a:xfrm>
        </p:spPr>
        <p:txBody>
          <a:bodyPr>
            <a:normAutofit fontScale="40000" lnSpcReduction="20000"/>
          </a:bodyPr>
          <a:lstStyle/>
          <a:p>
            <a:pPr algn="ctr">
              <a:lnSpc>
                <a:spcPct val="120000"/>
              </a:lnSpc>
              <a:buNone/>
            </a:pPr>
            <a:r>
              <a:rPr lang="cs-CZ" sz="4000" dirty="0" smtClean="0">
                <a:solidFill>
                  <a:srgbClr val="000000"/>
                </a:solidFill>
                <a:cs typeface="Times New Roman" pitchFamily="18" charset="0"/>
              </a:rPr>
              <a:t>   </a:t>
            </a:r>
            <a:r>
              <a:rPr lang="cs-CZ" sz="4000" dirty="0" smtClean="0">
                <a:solidFill>
                  <a:srgbClr val="000000"/>
                </a:solidFill>
                <a:uFill>
                  <a:solidFill>
                    <a:srgbClr val="000000"/>
                  </a:solidFill>
                </a:uFill>
                <a:latin typeface="Times New Roman"/>
                <a:ea typeface="Arial Unicode MS"/>
                <a:cs typeface="Arial Unicode MS"/>
              </a:rPr>
              <a:t>§ 25</a:t>
            </a:r>
            <a:endParaRPr lang="cs-CZ" sz="40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sz="4000" b="1" dirty="0" smtClean="0">
                <a:solidFill>
                  <a:srgbClr val="FF0000"/>
                </a:solidFill>
                <a:uFill>
                  <a:solidFill>
                    <a:srgbClr val="000000"/>
                  </a:solidFill>
                </a:uFill>
                <a:latin typeface="Times New Roman"/>
                <a:ea typeface="Arial Unicode MS"/>
                <a:cs typeface="Arial Unicode MS"/>
              </a:rPr>
              <a:t>Náležitosti znaleckého posudku</a:t>
            </a:r>
            <a:endParaRPr lang="cs-CZ" sz="40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Podaný znalecký posudek musí být úplný, pravdivý a přezkoumatelný.</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Znalecký posudek musí obsahovat tyto náležitosti</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titulní stranu,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zadání,</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výčet podkladů,</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posudek,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nález,</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odůvodnění v rozsahu umožňujícím přezkoumatelnost znaleckého posudku,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závěr,</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je-li to možné přílohy potřebné k zajištění přezkoumatelnosti znaleckého posudku a</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znaleckou doložku.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V případě, že byl znalecký posudek zpracován znaleckou kanceláří, musí být mezi osobami, které se podílely na zpracování, uveden a podepsán vždy alespoň jeden znalec, jehož pomocí znalecká kancelář vykonává znaleckou činnost, z oboru a odvětví, případně specializace, ve kterých byl znalecký posudek zpracován, a osoba oprávněná v této věci jménem znalecké kanceláře jednat.</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Znalecký posudek zpracovaný znaleckým ústavem musí být vzat na vědomí radou instituce, vědeckou radou, uměleckou radou či jiným obdobným odborným kolektivním orgánem. Je-li znaleckým ústavem jiná osoba veřejného práva, její organizační složka nebo vnitřní organizační jednotka této složky, musí být znalecký posudek zpracovaný tímto znaleckým ústavem vzat na vědomí postupem upraveným ve vnitřních předpisech tohoto znaleckého ústavu. Údaj o vzetí na vědomí znaleckého posudku v něm musí být uveden, a to včetně data a podpisu odpovědné osoby.</a:t>
            </a:r>
            <a:endParaRPr lang="cs-CZ" sz="2800" dirty="0" smtClean="0">
              <a:solidFill>
                <a:srgbClr val="000000"/>
              </a:solidFill>
              <a:uFill>
                <a:solidFill>
                  <a:srgbClr val="000000"/>
                </a:solidFill>
              </a:uFill>
              <a:latin typeface="Trebuchet MS"/>
              <a:ea typeface="Arial Unicode MS"/>
              <a:cs typeface="Arial Unicode MS"/>
            </a:endParaRPr>
          </a:p>
          <a:p>
            <a:pPr>
              <a:buNone/>
            </a:pP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flipV="1">
            <a:off x="457200" y="228919"/>
            <a:ext cx="8291264" cy="45719"/>
          </a:xfrm>
        </p:spPr>
        <p:txBody>
          <a:bodyPr>
            <a:normAutofit fontScale="90000"/>
          </a:bodyPr>
          <a:lstStyle/>
          <a:p>
            <a:endParaRPr lang="cs-CZ" dirty="0"/>
          </a:p>
        </p:txBody>
      </p:sp>
      <p:sp>
        <p:nvSpPr>
          <p:cNvPr id="3" name="Zástupný symbol pro obsah 2"/>
          <p:cNvSpPr>
            <a:spLocks noGrp="1"/>
          </p:cNvSpPr>
          <p:nvPr>
            <p:ph idx="1"/>
          </p:nvPr>
        </p:nvSpPr>
        <p:spPr>
          <a:xfrm>
            <a:off x="467544" y="404664"/>
            <a:ext cx="8424936" cy="5904656"/>
          </a:xfrm>
        </p:spPr>
        <p:txBody>
          <a:bodyPr>
            <a:normAutofit fontScale="70000" lnSpcReduction="20000"/>
          </a:bodyPr>
          <a:lstStyle/>
          <a:p>
            <a:pPr algn="ctr">
              <a:lnSpc>
                <a:spcPct val="115000"/>
              </a:lnSpc>
              <a:spcBef>
                <a:spcPts val="1200"/>
              </a:spcBef>
              <a:spcAft>
                <a:spcPts val="0"/>
              </a:spcAft>
              <a:buNone/>
            </a:pPr>
            <a:r>
              <a:rPr lang="cs-CZ" dirty="0" smtClean="0"/>
              <a:t> </a:t>
            </a:r>
            <a:r>
              <a:rPr lang="cs-CZ" dirty="0" smtClean="0">
                <a:solidFill>
                  <a:srgbClr val="000000"/>
                </a:solidFill>
                <a:uFill>
                  <a:solidFill>
                    <a:srgbClr val="000000"/>
                  </a:solidFill>
                </a:uFill>
                <a:latin typeface="Times New Roman"/>
                <a:ea typeface="Arial Unicode MS"/>
                <a:cs typeface="Arial Unicode MS"/>
              </a:rPr>
              <a:t>§ 1</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600"/>
              </a:spcAft>
              <a:buNone/>
            </a:pPr>
            <a:r>
              <a:rPr lang="cs-CZ" b="1" dirty="0" smtClean="0">
                <a:solidFill>
                  <a:srgbClr val="000000"/>
                </a:solidFill>
                <a:uFill>
                  <a:solidFill>
                    <a:srgbClr val="000000"/>
                  </a:solidFill>
                </a:uFill>
                <a:latin typeface="Times New Roman"/>
                <a:ea typeface="Arial Unicode MS"/>
                <a:cs typeface="Arial Unicode MS"/>
              </a:rPr>
              <a:t>Obecná ustanovení o výkonu znalecké činnosti</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Znaleckou činností se rozumí zpracování a podání znaleckého posudku a činnost, která bezprostředně směřuje k podání znaleckého posudku, jeho doplnění nebo vysvětlení.</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Nestanoví-li zákon jinak, pro znaleckou činnost znaleckých kanceláří a znaleckých ústavů platí ustanovení o znalecké činnosti znalců.</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 je povinen vykonávat znaleckou činnost řádně, a to zejména s náležitou odbornou péčí, nezávisle, nestranně, hospodárně a ve sjednané lhůtě.</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 vykonává znaleckou činnost osobně; to platí i v případě, že znaleckou činnost vykonává ve znalecké kanceláři.</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 je povinen zapisovat údaje do evidence znaleckých posudků vedené v elektronické podobě. </a:t>
            </a:r>
            <a:endParaRPr lang="cs-CZ" sz="2800" dirty="0" smtClean="0">
              <a:solidFill>
                <a:srgbClr val="000000"/>
              </a:solidFill>
              <a:uFill>
                <a:solidFill>
                  <a:srgbClr val="000000"/>
                </a:solidFill>
              </a:uFill>
              <a:latin typeface="Trebuchet MS"/>
              <a:ea typeface="Arial Unicode MS"/>
              <a:cs typeface="Arial Unicode MS"/>
            </a:endParaRPr>
          </a:p>
          <a:p>
            <a:pPr>
              <a:buNone/>
            </a:pP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332656"/>
            <a:ext cx="8229600" cy="5793507"/>
          </a:xfrm>
        </p:spPr>
        <p:txBody>
          <a:bodyPr>
            <a:normAutofit fontScale="70000" lnSpcReduction="20000"/>
          </a:bodyPr>
          <a:lstStyle/>
          <a:p>
            <a:pPr>
              <a:lnSpc>
                <a:spcPct val="120000"/>
              </a:lnSpc>
              <a:buNone/>
            </a:pPr>
            <a:r>
              <a:rPr lang="cs-CZ" dirty="0" smtClean="0"/>
              <a:t>(5) Znalecký posudek musí být kromě odůvodněných případů zpracován v souladu s obecně uznávanými postupy a standardy daného oboru a odvětví, které ministerstvo uveřejní na svých internetových stránkách.</a:t>
            </a:r>
          </a:p>
          <a:p>
            <a:pPr>
              <a:lnSpc>
                <a:spcPct val="120000"/>
              </a:lnSpc>
              <a:buNone/>
            </a:pPr>
            <a:r>
              <a:rPr lang="cs-CZ" dirty="0" smtClean="0"/>
              <a:t>(6) Znalec je povinen znalecký posudek na žádost orgánu veřejné moci osobně stvrdit, doplnit nebo jeho obsah blíže vysvětlit.</a:t>
            </a:r>
          </a:p>
          <a:p>
            <a:pPr>
              <a:lnSpc>
                <a:spcPct val="120000"/>
              </a:lnSpc>
              <a:buNone/>
            </a:pPr>
            <a:r>
              <a:rPr lang="cs-CZ" dirty="0" smtClean="0"/>
              <a:t>(7) Na poslední stranu znaleckého posudku připojí znalec znaleckou doložku, která obsahuje označení seznamu, v němž je zapsán, označení oboru a odvětví, popřípadě specializaci,  ve kterých je oprávněn podávat znalecké posudky, a číslo položky, pod kterou je znalecký posudek zapsán v evidence znaleckých posudků (dále jen „evidence“). Při podání znaleckého posudku ústně do protokolu se uvedou též údaje, které jsou předmětem znalecké doložky.</a:t>
            </a:r>
          </a:p>
          <a:p>
            <a:pPr>
              <a:lnSpc>
                <a:spcPct val="120000"/>
              </a:lnSpc>
              <a:buNone/>
            </a:pPr>
            <a:r>
              <a:rPr lang="cs-CZ" dirty="0" smtClean="0"/>
              <a:t>(8) Další podrobnosti týkající se náležitostí znaleckého posudku, a to zejména bližší vymezení obsahu jednotlivých částí znaleckého posudku podle odstavce 2, stanoví ministerstvo vyhláškou.</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260648"/>
            <a:ext cx="8363272" cy="6048672"/>
          </a:xfrm>
        </p:spPr>
        <p:txBody>
          <a:bodyPr>
            <a:normAutofit fontScale="47500" lnSpcReduction="20000"/>
          </a:bodyPr>
          <a:lstStyle/>
          <a:p>
            <a:pPr algn="ctr">
              <a:lnSpc>
                <a:spcPct val="115000"/>
              </a:lnSpc>
              <a:spcBef>
                <a:spcPts val="1200"/>
              </a:spcBef>
              <a:spcAft>
                <a:spcPts val="0"/>
              </a:spcAft>
              <a:buNone/>
            </a:pPr>
            <a:r>
              <a:rPr lang="cs-CZ" sz="3400" dirty="0" smtClean="0">
                <a:solidFill>
                  <a:srgbClr val="000000"/>
                </a:solidFill>
                <a:uFill>
                  <a:solidFill>
                    <a:srgbClr val="000000"/>
                  </a:solidFill>
                </a:uFill>
                <a:latin typeface="Times New Roman"/>
                <a:ea typeface="Arial Unicode MS"/>
                <a:cs typeface="Arial Unicode MS"/>
              </a:rPr>
              <a:t>§ 26</a:t>
            </a:r>
            <a:endParaRPr lang="cs-CZ" sz="34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sz="3400" b="1" smtClean="0">
                <a:solidFill>
                  <a:srgbClr val="FF0000"/>
                </a:solidFill>
                <a:uFill>
                  <a:solidFill>
                    <a:srgbClr val="000000"/>
                  </a:solidFill>
                </a:uFill>
                <a:latin typeface="Times New Roman"/>
                <a:ea typeface="Arial Unicode MS"/>
                <a:cs typeface="Arial Unicode MS"/>
              </a:rPr>
              <a:t>Evidence </a:t>
            </a:r>
            <a:r>
              <a:rPr lang="cs-CZ" sz="3400" b="1" smtClean="0">
                <a:solidFill>
                  <a:srgbClr val="FF0000"/>
                </a:solidFill>
                <a:uFill>
                  <a:solidFill>
                    <a:srgbClr val="000000"/>
                  </a:solidFill>
                </a:uFill>
                <a:latin typeface="Times New Roman"/>
                <a:ea typeface="Arial Unicode MS"/>
                <a:cs typeface="Arial Unicode MS"/>
              </a:rPr>
              <a:t>znaleckých posudků</a:t>
            </a:r>
            <a:endParaRPr lang="cs-CZ" sz="34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FF0000"/>
                </a:solidFill>
                <a:uFill>
                  <a:solidFill>
                    <a:srgbClr val="000000"/>
                  </a:solidFill>
                </a:uFill>
                <a:latin typeface="Times New Roman"/>
                <a:ea typeface="Arial Unicode MS"/>
                <a:cs typeface="Arial Unicode MS"/>
              </a:rPr>
              <a:t>Ministerstvo je správcem evidence znaleckých posudků (dále jen „evidence“). Evidence znaleckých posudků je informačním systémem veřejné správy a je vedena způsobem umožňujícím dálkový přístup.</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Znalec do evidence zapíše do 5 pracovních dnů ode dne zadání znaleckého posudku nebo ode dne, kdy nastala skutečnost, ke které se povinnost zápisu váže,</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38150" algn="l"/>
                <a:tab pos="457200" algn="l"/>
              </a:tabLst>
            </a:pPr>
            <a:r>
              <a:rPr lang="cs-CZ" dirty="0" smtClean="0">
                <a:solidFill>
                  <a:srgbClr val="000000"/>
                </a:solidFill>
                <a:uFill>
                  <a:solidFill>
                    <a:srgbClr val="000000"/>
                  </a:solidFill>
                </a:uFill>
                <a:latin typeface="Times New Roman"/>
                <a:ea typeface="Arial Unicode MS"/>
                <a:cs typeface="Arial Unicode MS"/>
              </a:rPr>
              <a:t>den zadání,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startAt="2"/>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den podání, případně den vysvětlení nebo doplnění znaleckého posudku,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startAt="2"/>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předmět znaleckého posudku,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startAt="2"/>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obor a odvětví, ve kterých má být podán znalecký posudek,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startAt="2"/>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označení zadavatele,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startAt="2"/>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označení znalce zpracovatele znaleckého posudku v případě, že byl znalecký posudek zadán znalecké kanceláři,</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startAt="2"/>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evidenční číslo znaleckého posudku,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startAt="2"/>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termín pro vyhotovení znaleckého posudku,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startAt="2"/>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příslušné jednací číslo orgánu veřejné moci a</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startAt="2"/>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údaj o vyúčtovaném a přiznaném znalečném, a to i pokud byla sjednána smluvní odměna.</a:t>
            </a:r>
            <a:endParaRPr lang="cs-CZ" sz="2800" dirty="0" smtClean="0">
              <a:solidFill>
                <a:srgbClr val="000000"/>
              </a:solidFill>
              <a:uFill>
                <a:solidFill>
                  <a:srgbClr val="000000"/>
                </a:solidFill>
              </a:uFill>
              <a:latin typeface="Trebuchet MS"/>
              <a:ea typeface="Arial Unicode MS"/>
              <a:cs typeface="Arial Unicode M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260648"/>
            <a:ext cx="8291264" cy="5976664"/>
          </a:xfrm>
        </p:spPr>
        <p:txBody>
          <a:bodyPr>
            <a:normAutofit fontScale="47500" lnSpcReduction="20000"/>
          </a:bodyPr>
          <a:lstStyle/>
          <a:p>
            <a:pPr>
              <a:buNone/>
            </a:pPr>
            <a:endParaRPr lang="cs-CZ" dirty="0" smtClean="0"/>
          </a:p>
          <a:p>
            <a:pPr lvl="0" algn="just">
              <a:lnSpc>
                <a:spcPct val="115000"/>
              </a:lnSpc>
              <a:spcBef>
                <a:spcPts val="600"/>
              </a:spcBef>
              <a:spcAft>
                <a:spcPts val="600"/>
              </a:spcAft>
              <a:buNone/>
            </a:pPr>
            <a:r>
              <a:rPr lang="cs-CZ" dirty="0" smtClean="0"/>
              <a:t>(3)  </a:t>
            </a:r>
            <a:r>
              <a:rPr lang="cs-CZ" dirty="0" smtClean="0">
                <a:solidFill>
                  <a:srgbClr val="000000"/>
                </a:solidFill>
                <a:uFill>
                  <a:solidFill>
                    <a:srgbClr val="000000"/>
                  </a:solidFill>
                </a:uFill>
                <a:latin typeface="Times New Roman"/>
                <a:ea typeface="Arial Unicode MS"/>
                <a:cs typeface="Arial Unicode MS"/>
              </a:rPr>
              <a:t>V evidenci je rovněž pro každého znalce veden</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buSzPts val="1200"/>
              <a:buFont typeface="+mj-lt"/>
              <a:buAutoNum type="alphaLcParenR"/>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celkový počet zpracovaných znaleckých posudků zadaných orgány veřejné moci v jednotlivých letech,</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celkový počet zpracovaných znaleckých posudků zadaných ostatními zadavateli v jednotlivých letech,</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31800" algn="l"/>
                <a:tab pos="450215" algn="l"/>
              </a:tabLst>
            </a:pPr>
            <a:r>
              <a:rPr lang="cs-CZ" dirty="0" smtClean="0">
                <a:solidFill>
                  <a:srgbClr val="000000"/>
                </a:solidFill>
                <a:uFill>
                  <a:solidFill>
                    <a:srgbClr val="000000"/>
                  </a:solidFill>
                </a:uFill>
                <a:latin typeface="Times New Roman"/>
                <a:ea typeface="Arial Unicode MS"/>
                <a:cs typeface="Arial Unicode MS"/>
              </a:rPr>
              <a:t>celkový počet zpracovaných znaleckých posudků v jednotlivých letech,</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31800" algn="l"/>
                <a:tab pos="450215" algn="l"/>
              </a:tabLst>
            </a:pPr>
            <a:r>
              <a:rPr lang="cs-CZ" dirty="0" smtClean="0">
                <a:solidFill>
                  <a:srgbClr val="FF0000"/>
                </a:solidFill>
                <a:uFill>
                  <a:solidFill>
                    <a:srgbClr val="000000"/>
                  </a:solidFill>
                </a:uFill>
                <a:latin typeface="Times New Roman"/>
                <a:ea typeface="Arial Unicode MS"/>
                <a:cs typeface="Arial Unicode MS"/>
              </a:rPr>
              <a:t>počet zadaných, dosud nezpracovaných znaleckých posudků zadaných orgány veřejné moci,</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31800" algn="l"/>
                <a:tab pos="450215" algn="l"/>
              </a:tabLst>
            </a:pPr>
            <a:r>
              <a:rPr lang="cs-CZ" dirty="0" smtClean="0">
                <a:solidFill>
                  <a:srgbClr val="FF0000"/>
                </a:solidFill>
                <a:uFill>
                  <a:solidFill>
                    <a:srgbClr val="000000"/>
                  </a:solidFill>
                </a:uFill>
                <a:latin typeface="Times New Roman"/>
                <a:ea typeface="Arial Unicode MS"/>
                <a:cs typeface="Arial Unicode MS"/>
              </a:rPr>
              <a:t>počet zadaných, dosud nezpracovaných znaleckých posudků zadaných ostatními zadavateli,</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31800" algn="l"/>
                <a:tab pos="450215" algn="l"/>
              </a:tabLst>
            </a:pPr>
            <a:r>
              <a:rPr lang="cs-CZ" dirty="0" smtClean="0">
                <a:solidFill>
                  <a:srgbClr val="FF0000"/>
                </a:solidFill>
                <a:uFill>
                  <a:solidFill>
                    <a:srgbClr val="000000"/>
                  </a:solidFill>
                </a:uFill>
                <a:latin typeface="Times New Roman"/>
                <a:ea typeface="Arial Unicode MS"/>
                <a:cs typeface="Arial Unicode MS"/>
              </a:rPr>
              <a:t>celkový počet zadaných, dosud nezpracovaných znaleckých posudků.</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None/>
            </a:pPr>
            <a:r>
              <a:rPr lang="cs-CZ" dirty="0" smtClean="0">
                <a:solidFill>
                  <a:srgbClr val="000000"/>
                </a:solidFill>
                <a:uFill>
                  <a:solidFill>
                    <a:srgbClr val="000000"/>
                  </a:solidFill>
                </a:uFill>
                <a:latin typeface="Times New Roman"/>
                <a:ea typeface="Arial Unicode MS"/>
                <a:cs typeface="Arial Unicode MS"/>
              </a:rPr>
              <a:t>(4)  Údaje podle odstavce 2 a odstavce 3 písm. a), b), d) a e) jsou neveřejné. Přístup k neveřejným údajům má ministerstvo a krajské soudy. Na základě odůvodněné žádosti udělí správce evidence přístup do neveřejné části rovněž jinému orgánu veřejné moci.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None/>
            </a:pPr>
            <a:r>
              <a:rPr lang="cs-CZ" dirty="0" smtClean="0">
                <a:solidFill>
                  <a:srgbClr val="000000"/>
                </a:solidFill>
                <a:uFill>
                  <a:solidFill>
                    <a:srgbClr val="000000"/>
                  </a:solidFill>
                </a:uFill>
                <a:latin typeface="Times New Roman"/>
                <a:ea typeface="Arial Unicode MS"/>
                <a:cs typeface="Arial Unicode MS"/>
              </a:rPr>
              <a:t>(5)   Podrobnosti o způsobu vedení evidence stanoví ministerstvo vyhláškou.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None/>
            </a:pPr>
            <a:r>
              <a:rPr lang="cs-CZ" dirty="0" smtClean="0">
                <a:solidFill>
                  <a:srgbClr val="000000"/>
                </a:solidFill>
                <a:uFill>
                  <a:solidFill>
                    <a:srgbClr val="000000"/>
                  </a:solidFill>
                </a:uFill>
                <a:latin typeface="Times New Roman"/>
                <a:ea typeface="Arial Unicode MS"/>
                <a:cs typeface="Arial Unicode MS"/>
              </a:rPr>
              <a:t>(6)  Příslušný krajský soud provede nejméně jedenkrát ročně kontrolu vedení evidence u všech znalců. Ministerstvo provede nejméně jedenkrát ročně kontrolu vedení evidence u všech znaleckých kanceláří a znaleckých ústavů.</a:t>
            </a:r>
            <a:endParaRPr lang="cs-CZ" sz="2800" dirty="0" smtClean="0">
              <a:solidFill>
                <a:srgbClr val="000000"/>
              </a:solidFill>
              <a:uFill>
                <a:solidFill>
                  <a:srgbClr val="000000"/>
                </a:solidFill>
              </a:uFill>
              <a:latin typeface="Trebuchet MS"/>
              <a:ea typeface="Arial Unicode MS"/>
              <a:cs typeface="Arial Unicode MS"/>
            </a:endParaRPr>
          </a:p>
          <a:p>
            <a:pPr lvl="0">
              <a:buNone/>
            </a:pPr>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260648"/>
            <a:ext cx="8229600" cy="5865515"/>
          </a:xfrm>
        </p:spPr>
        <p:txBody>
          <a:bodyPr>
            <a:normAutofit fontScale="55000" lnSpcReduction="20000"/>
          </a:bodyPr>
          <a:lstStyle/>
          <a:p>
            <a:pPr algn="ctr">
              <a:lnSpc>
                <a:spcPct val="115000"/>
              </a:lnSpc>
              <a:spcBef>
                <a:spcPts val="1200"/>
              </a:spcBef>
              <a:spcAft>
                <a:spcPts val="0"/>
              </a:spcAft>
              <a:buNone/>
            </a:pPr>
            <a:r>
              <a:rPr lang="cs-CZ" dirty="0" smtClean="0"/>
              <a:t> </a:t>
            </a:r>
            <a:r>
              <a:rPr lang="cs-CZ" dirty="0" smtClean="0">
                <a:solidFill>
                  <a:srgbClr val="000000"/>
                </a:solidFill>
                <a:uFill>
                  <a:solidFill>
                    <a:srgbClr val="000000"/>
                  </a:solidFill>
                </a:uFill>
                <a:latin typeface="Times New Roman"/>
                <a:ea typeface="Arial Unicode MS"/>
                <a:cs typeface="Arial Unicode MS"/>
              </a:rPr>
              <a:t>§ 27</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Pozastavení znaleckého oprávnění</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Ministerstvo nebo příslušný krajský soud pozastaví znalecké oprávnění vždy, pokud</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50215" algn="l"/>
              </a:tabLst>
            </a:pPr>
            <a:r>
              <a:rPr lang="cs-CZ" dirty="0" smtClean="0">
                <a:solidFill>
                  <a:srgbClr val="000000"/>
                </a:solidFill>
                <a:uFill>
                  <a:solidFill>
                    <a:srgbClr val="000000"/>
                  </a:solidFill>
                </a:uFill>
                <a:latin typeface="Times New Roman"/>
                <a:ea typeface="Arial Unicode MS"/>
                <a:cs typeface="Arial Unicode MS"/>
              </a:rPr>
              <a:t>bylo zahájeno trestní stíhání v souvislosti s výkonem znalecké nebo podnikatelské činnosti, a to do doby pravomocného skončení trestního stíhání,</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50215" algn="l"/>
              </a:tabLst>
            </a:pPr>
            <a:r>
              <a:rPr lang="cs-CZ" dirty="0" smtClean="0">
                <a:solidFill>
                  <a:srgbClr val="000000"/>
                </a:solidFill>
                <a:uFill>
                  <a:solidFill>
                    <a:srgbClr val="000000"/>
                  </a:solidFill>
                </a:uFill>
                <a:latin typeface="Times New Roman"/>
                <a:ea typeface="Arial Unicode MS"/>
                <a:cs typeface="Arial Unicode MS"/>
              </a:rPr>
              <a:t>znalec má na základě pravomocného rozhodnutí nastoupit do výkonu nepodmíněného trestu odnětí svobody, nebo</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startAt="3"/>
              <a:tabLst>
                <a:tab pos="438150" algn="l"/>
                <a:tab pos="457200" algn="l"/>
              </a:tabLst>
            </a:pPr>
            <a:r>
              <a:rPr lang="cs-CZ" dirty="0" smtClean="0">
                <a:solidFill>
                  <a:srgbClr val="000000"/>
                </a:solidFill>
                <a:uFill>
                  <a:solidFill>
                    <a:srgbClr val="000000"/>
                  </a:solidFill>
                </a:uFill>
                <a:latin typeface="Times New Roman"/>
                <a:ea typeface="Arial Unicode MS"/>
                <a:cs typeface="Arial Unicode MS"/>
              </a:rPr>
              <a:t>o pozastavení činnosti sám znalec nebo znalecký ústav písemně ze závažných důvodů požádá a uvede, na jakou dobu má být znalecké oprávnění pozastaveno.</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Ministerstvo nebo příslušný krajský soud může v odůvodněných případech pozastavit znalecké oprávnění, pokud</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38150" algn="l"/>
                <a:tab pos="457200" algn="l"/>
              </a:tabLst>
            </a:pPr>
            <a:r>
              <a:rPr lang="cs-CZ" dirty="0" smtClean="0">
                <a:solidFill>
                  <a:srgbClr val="000000"/>
                </a:solidFill>
                <a:uFill>
                  <a:solidFill>
                    <a:srgbClr val="000000"/>
                  </a:solidFill>
                </a:uFill>
                <a:latin typeface="Times New Roman"/>
                <a:ea typeface="Arial Unicode MS"/>
                <a:cs typeface="Arial Unicode MS"/>
              </a:rPr>
              <a:t>je zahájeno trestní stíhání nesouvisející s výkonem znalecké nebo podnikatelské činnosti,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38150" algn="l"/>
                <a:tab pos="457200" algn="l"/>
              </a:tabLst>
            </a:pPr>
            <a:r>
              <a:rPr lang="cs-CZ" dirty="0" smtClean="0">
                <a:solidFill>
                  <a:srgbClr val="000000"/>
                </a:solidFill>
                <a:uFill>
                  <a:solidFill>
                    <a:srgbClr val="000000"/>
                  </a:solidFill>
                </a:uFill>
                <a:latin typeface="Times New Roman"/>
                <a:ea typeface="Arial Unicode MS"/>
                <a:cs typeface="Arial Unicode MS"/>
              </a:rPr>
              <a:t>existují zdravotní nebo jiné závažné důvody dlouhodobě znemožňující výkon znalecké činnosti, nebo</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438150" algn="l"/>
                <a:tab pos="457200" algn="l"/>
              </a:tabLst>
            </a:pPr>
            <a:r>
              <a:rPr lang="cs-CZ" dirty="0" smtClean="0">
                <a:solidFill>
                  <a:srgbClr val="000000"/>
                </a:solidFill>
                <a:uFill>
                  <a:solidFill>
                    <a:srgbClr val="000000"/>
                  </a:solidFill>
                </a:uFill>
                <a:latin typeface="Times New Roman"/>
                <a:ea typeface="Arial Unicode MS"/>
                <a:cs typeface="Arial Unicode MS"/>
              </a:rPr>
              <a:t>bylo zahájeno řízení o omezení svéprávnosti, a to do doby nabytí právní moci rozhodnutí, kterým se toto řízení končí.</a:t>
            </a:r>
            <a:endParaRPr lang="cs-CZ" sz="2800" dirty="0" smtClean="0">
              <a:solidFill>
                <a:srgbClr val="000000"/>
              </a:solidFill>
              <a:uFill>
                <a:solidFill>
                  <a:srgbClr val="000000"/>
                </a:solidFill>
              </a:uFill>
              <a:latin typeface="Trebuchet MS"/>
              <a:ea typeface="Arial Unicode MS"/>
              <a:cs typeface="Arial Unicode MS"/>
            </a:endParaRPr>
          </a:p>
          <a:p>
            <a:pPr>
              <a:lnSpc>
                <a:spcPct val="120000"/>
              </a:lnSpc>
              <a:buNone/>
            </a:pPr>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260648"/>
            <a:ext cx="8291264" cy="6048672"/>
          </a:xfrm>
        </p:spPr>
        <p:txBody>
          <a:bodyPr>
            <a:normAutofit fontScale="55000" lnSpcReduction="20000"/>
          </a:bodyPr>
          <a:lstStyle/>
          <a:p>
            <a:pPr lvl="0" algn="just">
              <a:lnSpc>
                <a:spcPct val="115000"/>
              </a:lnSpc>
              <a:spcBef>
                <a:spcPts val="600"/>
              </a:spcBef>
              <a:spcAft>
                <a:spcPts val="600"/>
              </a:spcAft>
              <a:buNone/>
            </a:pPr>
            <a:r>
              <a:rPr lang="cs-CZ" dirty="0" smtClean="0"/>
              <a:t>(3) </a:t>
            </a:r>
            <a:r>
              <a:rPr lang="cs-CZ" dirty="0" smtClean="0">
                <a:solidFill>
                  <a:srgbClr val="000000"/>
                </a:solidFill>
                <a:uFill>
                  <a:solidFill>
                    <a:srgbClr val="000000"/>
                  </a:solidFill>
                </a:uFill>
                <a:latin typeface="Times New Roman"/>
                <a:ea typeface="Arial Unicode MS"/>
                <a:cs typeface="Arial Unicode MS"/>
              </a:rPr>
              <a:t>Žádost o pozastavení znaleckého oprávnění lze podat na dobu nejdéle 3 let, a to i opakovaně, celková doba pozastavení znaleckého oprávnění však nesmí činit více než 6 let. V rozhodnutí o pozastavení znaleckého oprávnění se vždy stanoví doba, na kterou se toto oprávnění pozastavuje. Znalec může požádat o ukončení pozastavení znaleckého oprávnění, pokud pominou důvody, pro které o pozastavení znaleckého oprávnění požádal.</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None/>
            </a:pPr>
            <a:r>
              <a:rPr lang="cs-CZ" dirty="0" smtClean="0">
                <a:solidFill>
                  <a:srgbClr val="000000"/>
                </a:solidFill>
                <a:uFill>
                  <a:solidFill>
                    <a:srgbClr val="000000"/>
                  </a:solidFill>
                </a:uFill>
                <a:latin typeface="Times New Roman"/>
                <a:ea typeface="Arial Unicode MS"/>
                <a:cs typeface="Arial Unicode MS"/>
              </a:rPr>
              <a:t>(4) Po dobu pozastavení znaleckého oprávnění nesmí znalec vykonávat znaleckou činnost a bezodkladně o této skutečnosti informuje všechny své zadavatele dosud nerozpracovaných znaleckých posudků; tyto znalecké posudky již znalec nezpracuje. Pozastavením znaleckého oprávnění však není dotčena povinnost dokončit již rozpracované znalecké posudky a doplnit nebo vysvětlit již podané znalecké posudky, pokud to není v rozporu s důvodem pozastavení činnosti. V případě existujícího rozporu musí být tato skutečnost uvedena v rozhodnutí o pozastavení činnosti a znalec o této skutečnosti bezodkladně informuje všechny své zadavatele dosud nezpracovaných znaleckých posudků.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None/>
            </a:pPr>
            <a:r>
              <a:rPr lang="cs-CZ" dirty="0" smtClean="0">
                <a:solidFill>
                  <a:srgbClr val="000000"/>
                </a:solidFill>
                <a:uFill>
                  <a:solidFill>
                    <a:srgbClr val="000000"/>
                  </a:solidFill>
                </a:uFill>
                <a:latin typeface="Times New Roman"/>
                <a:ea typeface="Arial Unicode MS"/>
                <a:cs typeface="Arial Unicode MS"/>
              </a:rPr>
              <a:t>(5) Pozastavení znaleckého oprávnění a ukončení pozastavení znaleckého oprávnění zaznamená ministerstvo nebo příslušný krajský soud v seznamu bezodkladně, nejpozději do 10 pracovních dnů ode dne, kdy rozhodnutí o pozastavení nebo ukončení pozastavení znaleckého oprávnění nabylo právní moci.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None/>
            </a:pPr>
            <a:r>
              <a:rPr lang="cs-CZ" dirty="0" smtClean="0">
                <a:solidFill>
                  <a:srgbClr val="000000"/>
                </a:solidFill>
                <a:uFill>
                  <a:solidFill>
                    <a:srgbClr val="000000"/>
                  </a:solidFill>
                </a:uFill>
                <a:latin typeface="Times New Roman"/>
                <a:ea typeface="Arial Unicode MS"/>
                <a:cs typeface="Arial Unicode MS"/>
              </a:rPr>
              <a:t>(6) Opravný prostředek proti rozhodnutí o pozastavení znaleckého oprávnění nemá odkladný účinek.</a:t>
            </a:r>
            <a:endParaRPr lang="cs-CZ" sz="2800" dirty="0" smtClean="0">
              <a:solidFill>
                <a:srgbClr val="000000"/>
              </a:solidFill>
              <a:uFill>
                <a:solidFill>
                  <a:srgbClr val="000000"/>
                </a:solidFill>
              </a:uFill>
              <a:latin typeface="Trebuchet MS"/>
              <a:ea typeface="Arial Unicode MS"/>
              <a:cs typeface="Arial Unicode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260648"/>
            <a:ext cx="8291264" cy="5976664"/>
          </a:xfrm>
        </p:spPr>
        <p:txBody>
          <a:bodyPr>
            <a:normAutofit fontScale="40000" lnSpcReduction="20000"/>
          </a:bodyPr>
          <a:lstStyle/>
          <a:p>
            <a:pPr algn="ctr">
              <a:lnSpc>
                <a:spcPct val="115000"/>
              </a:lnSpc>
              <a:spcBef>
                <a:spcPts val="1200"/>
              </a:spcBef>
              <a:spcAft>
                <a:spcPts val="0"/>
              </a:spcAft>
              <a:buNone/>
            </a:pPr>
            <a:r>
              <a:rPr lang="cs-CZ" sz="4000" dirty="0" smtClean="0"/>
              <a:t> </a:t>
            </a:r>
            <a:r>
              <a:rPr lang="cs-CZ" sz="4000" dirty="0" smtClean="0">
                <a:solidFill>
                  <a:srgbClr val="000000"/>
                </a:solidFill>
                <a:uFill>
                  <a:solidFill>
                    <a:srgbClr val="000000"/>
                  </a:solidFill>
                </a:uFill>
                <a:latin typeface="Times New Roman"/>
                <a:ea typeface="Arial Unicode MS"/>
                <a:cs typeface="Arial Unicode MS"/>
              </a:rPr>
              <a:t>§ 28</a:t>
            </a:r>
            <a:endParaRPr lang="cs-CZ" sz="40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sz="4000" b="1" dirty="0" smtClean="0">
                <a:solidFill>
                  <a:srgbClr val="000000"/>
                </a:solidFill>
                <a:uFill>
                  <a:solidFill>
                    <a:srgbClr val="000000"/>
                  </a:solidFill>
                </a:uFill>
                <a:latin typeface="Times New Roman"/>
                <a:ea typeface="Arial Unicode MS"/>
                <a:cs typeface="Arial Unicode MS"/>
              </a:rPr>
              <a:t>Výmaz a vyškrtnutí ze seznamu</a:t>
            </a:r>
            <a:endParaRPr lang="cs-CZ" sz="40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a:t>
            </a:r>
            <a:r>
              <a:rPr lang="cs-CZ" dirty="0" smtClean="0">
                <a:solidFill>
                  <a:srgbClr val="FF0000"/>
                </a:solidFill>
                <a:uFill>
                  <a:solidFill>
                    <a:srgbClr val="000000"/>
                  </a:solidFill>
                </a:uFill>
                <a:latin typeface="Times New Roman"/>
                <a:ea typeface="Arial Unicode MS"/>
                <a:cs typeface="Arial Unicode MS"/>
              </a:rPr>
              <a:t>Znalecké oprávnění zaniká výmazem nebo vyškrtnutím ze seznamu.</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Příslušný krajský soud nebo ministerstvo vyškrtne znalce ze seznamu, pokud</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SzPts val="1200"/>
              <a:buFont typeface="+mj-lt"/>
              <a:buAutoNum type="alphaLcParenR"/>
              <a:tabLst>
                <a:tab pos="431165" algn="l"/>
                <a:tab pos="450215" algn="l"/>
              </a:tabLst>
            </a:pPr>
            <a:r>
              <a:rPr lang="cs-CZ" dirty="0" smtClean="0">
                <a:solidFill>
                  <a:srgbClr val="000000"/>
                </a:solidFill>
                <a:uFill>
                  <a:solidFill>
                    <a:srgbClr val="000000"/>
                  </a:solidFill>
                </a:uFill>
                <a:latin typeface="Times New Roman"/>
                <a:ea typeface="Arial Unicode MS"/>
                <a:cs typeface="Arial Unicode MS"/>
              </a:rPr>
              <a:t>nesplňuje podmínky pro zápis do seznamu,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SzPts val="1200"/>
              <a:buFont typeface="+mj-lt"/>
              <a:buAutoNum type="alphaLcParenR"/>
              <a:tabLst>
                <a:tab pos="431165" algn="l"/>
                <a:tab pos="450215" algn="l"/>
                <a:tab pos="540385" algn="l"/>
              </a:tabLst>
            </a:pPr>
            <a:r>
              <a:rPr lang="cs-CZ" dirty="0" smtClean="0">
                <a:solidFill>
                  <a:srgbClr val="000000"/>
                </a:solidFill>
                <a:uFill>
                  <a:solidFill>
                    <a:srgbClr val="000000"/>
                  </a:solidFill>
                </a:uFill>
                <a:latin typeface="Times New Roman"/>
                <a:ea typeface="Arial Unicode MS"/>
                <a:cs typeface="Arial Unicode MS"/>
              </a:rPr>
              <a:t>nedoloží doklad o uzavřeném pojištění pro případ odpovědnosti za újmu,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SzPts val="1200"/>
              <a:buFont typeface="+mj-lt"/>
              <a:buAutoNum type="alphaLcParenR"/>
              <a:tabLst>
                <a:tab pos="431165" algn="l"/>
                <a:tab pos="450215" algn="l"/>
                <a:tab pos="540385" algn="l"/>
              </a:tabLst>
            </a:pPr>
            <a:r>
              <a:rPr lang="cs-CZ" dirty="0" smtClean="0">
                <a:solidFill>
                  <a:srgbClr val="000000"/>
                </a:solidFill>
                <a:uFill>
                  <a:solidFill>
                    <a:srgbClr val="000000"/>
                  </a:solidFill>
                </a:uFill>
                <a:latin typeface="Times New Roman"/>
                <a:ea typeface="Arial Unicode MS"/>
                <a:cs typeface="Arial Unicode MS"/>
              </a:rPr>
              <a:t>nemůže ze zdravotních nebo jiných závažných důvodů dlouhodobě vykonávat znaleckou činnost nebo ji nemůže vykonávat řádně a oprávnění vykonávat znaleckou činnost nebylo pozastaveno,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SzPts val="1200"/>
              <a:buFont typeface="+mj-lt"/>
              <a:buAutoNum type="alphaLcParenR"/>
              <a:tabLst>
                <a:tab pos="431165" algn="l"/>
                <a:tab pos="450215" algn="l"/>
                <a:tab pos="540385" algn="l"/>
              </a:tabLst>
            </a:pPr>
            <a:r>
              <a:rPr lang="cs-CZ" dirty="0" smtClean="0">
                <a:solidFill>
                  <a:srgbClr val="000000"/>
                </a:solidFill>
                <a:uFill>
                  <a:solidFill>
                    <a:srgbClr val="000000"/>
                  </a:solidFill>
                </a:uFill>
                <a:latin typeface="Times New Roman"/>
                <a:ea typeface="Arial Unicode MS"/>
                <a:cs typeface="Arial Unicode MS"/>
              </a:rPr>
              <a:t>se dopustil přestupku, za který mu byl uložen trest vyškrtnutí ze seznamu, nebo</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SzPts val="1200"/>
              <a:buFont typeface="+mj-lt"/>
              <a:buAutoNum type="alphaLcParenR"/>
              <a:tabLst>
                <a:tab pos="431165" algn="l"/>
                <a:tab pos="450215" algn="l"/>
                <a:tab pos="540385" algn="l"/>
              </a:tabLst>
            </a:pPr>
            <a:r>
              <a:rPr lang="cs-CZ" dirty="0" smtClean="0">
                <a:solidFill>
                  <a:srgbClr val="000000"/>
                </a:solidFill>
                <a:uFill>
                  <a:solidFill>
                    <a:srgbClr val="000000"/>
                  </a:solidFill>
                </a:uFill>
                <a:latin typeface="Times New Roman"/>
                <a:ea typeface="Arial Unicode MS"/>
                <a:cs typeface="Arial Unicode MS"/>
              </a:rPr>
              <a:t>nastanou důvody uvedené v § 34 odst. 4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Je-li to možné a nehrozí-li nebezpečí z prodlení, bude znalec před vyškrtnutím ze seznamu vyzván k nápravě ve stanovené přiměřené lhůtě.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Ministerstvo nebo příslušný krajský soud vymaže znalce, znaleckou kancelář nebo znalecký ústav ze seznamu na jeho žádost, nebo protože znalec zemřel, nebo znalecká kancelář nebo znalecký ústav zanikl.</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Dojde-li k výmazu nebo vyškrtnutí ze seznamu, musí ten, komu byly poskytnuty podklady sloužící pro vypracování znaleckého posudku nebo jeho právní nástupce, tyto podklady bez zbytečného odkladu vrátit zadavateli.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Dojde-li k výmazu nebo vyškrtnutí ze seznamu, musí ten, komu byla vydána znalecká pečeť a průkaz nebo jeho právní nástupce, vrátit znaleckou pečeť a průkaz bez zbytečného odkladu příslušnému krajskému soudu nebo ministerstvu. </a:t>
            </a:r>
            <a:endParaRPr lang="cs-CZ" sz="2800" dirty="0" smtClean="0">
              <a:solidFill>
                <a:srgbClr val="000000"/>
              </a:solidFill>
              <a:uFill>
                <a:solidFill>
                  <a:srgbClr val="000000"/>
                </a:solidFill>
              </a:uFill>
              <a:latin typeface="Trebuchet MS"/>
              <a:ea typeface="Arial Unicode MS"/>
              <a:cs typeface="Arial Unicode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normAutofit/>
          </a:bodyPr>
          <a:lstStyle/>
          <a:p>
            <a:r>
              <a:rPr lang="cs-CZ" dirty="0" smtClean="0"/>
              <a:t> </a:t>
            </a:r>
            <a:endParaRPr lang="cs-CZ" dirty="0"/>
          </a:p>
        </p:txBody>
      </p:sp>
      <p:sp>
        <p:nvSpPr>
          <p:cNvPr id="3" name="Zástupný symbol pro obsah 2"/>
          <p:cNvSpPr>
            <a:spLocks noGrp="1"/>
          </p:cNvSpPr>
          <p:nvPr>
            <p:ph idx="1"/>
          </p:nvPr>
        </p:nvSpPr>
        <p:spPr>
          <a:xfrm>
            <a:off x="323528" y="404664"/>
            <a:ext cx="8568952" cy="5976664"/>
          </a:xfrm>
        </p:spPr>
        <p:txBody>
          <a:bodyPr>
            <a:normAutofit fontScale="40000" lnSpcReduction="20000"/>
          </a:bodyPr>
          <a:lstStyle/>
          <a:p>
            <a:pPr marL="90805" indent="269875">
              <a:spcBef>
                <a:spcPts val="1200"/>
              </a:spcBef>
              <a:spcAft>
                <a:spcPts val="0"/>
              </a:spcAft>
              <a:buNone/>
              <a:tabLst>
                <a:tab pos="540385" algn="l"/>
                <a:tab pos="587375" algn="l"/>
              </a:tabLst>
            </a:pPr>
            <a:r>
              <a:rPr lang="cs-CZ" dirty="0" smtClean="0"/>
              <a:t>                                                                                            </a:t>
            </a:r>
            <a:r>
              <a:rPr lang="cs-CZ" b="1" dirty="0" smtClean="0">
                <a:solidFill>
                  <a:srgbClr val="000000"/>
                </a:solidFill>
                <a:uFill>
                  <a:solidFill>
                    <a:srgbClr val="000000"/>
                  </a:solidFill>
                </a:uFill>
                <a:latin typeface="Times New Roman"/>
                <a:ea typeface="Arial Unicode MS"/>
                <a:cs typeface="Times New Roman"/>
              </a:rPr>
              <a:t>Hlava III</a:t>
            </a:r>
            <a:endParaRPr lang="cs-CZ" dirty="0" smtClean="0">
              <a:solidFill>
                <a:srgbClr val="000000"/>
              </a:solidFill>
              <a:uFill>
                <a:solidFill>
                  <a:srgbClr val="000000"/>
                </a:solidFill>
              </a:uFill>
              <a:latin typeface="Times New Roman"/>
              <a:ea typeface="Arial Unicode MS"/>
              <a:cs typeface="Arial Unicode MS"/>
            </a:endParaRPr>
          </a:p>
          <a:p>
            <a:pPr algn="ctr">
              <a:lnSpc>
                <a:spcPct val="115000"/>
              </a:lnSpc>
              <a:spcAft>
                <a:spcPts val="0"/>
              </a:spcAft>
              <a:buNone/>
            </a:pPr>
            <a:r>
              <a:rPr lang="cs-CZ" b="1" dirty="0" smtClean="0">
                <a:solidFill>
                  <a:srgbClr val="000000"/>
                </a:solidFill>
                <a:uFill>
                  <a:solidFill>
                    <a:srgbClr val="000000"/>
                  </a:solidFill>
                </a:uFill>
                <a:latin typeface="Times New Roman"/>
                <a:ea typeface="Arial Unicode MS"/>
                <a:cs typeface="Arial Unicode MS"/>
              </a:rPr>
              <a:t>Znalečné</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29</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Znalečné</a:t>
            </a:r>
            <a:endParaRPr lang="cs-CZ" sz="2800" dirty="0" smtClean="0">
              <a:solidFill>
                <a:srgbClr val="000000"/>
              </a:solidFill>
              <a:uFill>
                <a:solidFill>
                  <a:srgbClr val="000000"/>
                </a:solidFill>
              </a:uFill>
              <a:latin typeface="Trebuchet MS"/>
              <a:ea typeface="Arial Unicode MS"/>
              <a:cs typeface="Arial Unicode MS"/>
            </a:endParaRPr>
          </a:p>
          <a:p>
            <a:pPr indent="270510" algn="just">
              <a:lnSpc>
                <a:spcPct val="115000"/>
              </a:lnSpc>
              <a:spcBef>
                <a:spcPts val="600"/>
              </a:spcBef>
              <a:spcAft>
                <a:spcPts val="600"/>
              </a:spcAft>
              <a:buNone/>
            </a:pPr>
            <a:r>
              <a:rPr lang="cs-CZ" dirty="0" smtClean="0">
                <a:solidFill>
                  <a:srgbClr val="000000"/>
                </a:solidFill>
                <a:uFill>
                  <a:solidFill>
                    <a:srgbClr val="000000"/>
                  </a:solidFill>
                </a:uFill>
                <a:latin typeface="Times New Roman"/>
                <a:ea typeface="Arial Unicode MS"/>
                <a:cs typeface="Arial Unicode MS"/>
              </a:rPr>
              <a:t>Znalečným se rozumí souhrnná částka odměny, náhrady hotových výdajů a náhrady za ztrátu času.</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30</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Odměna</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Znalci náleží za výkon znalecké činnosti odměna.</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FF0000"/>
                </a:solidFill>
                <a:uFill>
                  <a:solidFill>
                    <a:srgbClr val="000000"/>
                  </a:solidFill>
                </a:uFill>
                <a:latin typeface="Times New Roman"/>
                <a:ea typeface="Arial Unicode MS"/>
                <a:cs typeface="Arial Unicode MS"/>
              </a:rPr>
              <a:t>Odměna za výkon znalecké činnosti se řídí smlouvou se zadavatelem; není-li odměna takto sjednána nebo je-li zadavatelem orgán veřejné moci, odměna se určí podle příslušných ustanovení tohoto zákona a vyhlášky.</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FF0000"/>
                </a:solidFill>
                <a:uFill>
                  <a:solidFill>
                    <a:srgbClr val="000000"/>
                  </a:solidFill>
                </a:uFill>
                <a:latin typeface="Times New Roman"/>
                <a:ea typeface="Arial Unicode MS"/>
                <a:cs typeface="Arial Unicode MS"/>
              </a:rPr>
              <a:t>Smluvní odměna musí být písemně sjednána před započetím výkonu znalecké činnosti, a to tak, aby žádným způsobem nezávisela na výsledku této činnosti. Znalec ve znaleckém posudku povinně uvede, zda byla smluvní odměna sjednána.</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Odměna se sjedná nebo určí podle množství účelně vynaložené práce a stupně odbornosti potřebné k provedení znaleckého úkonu. Odměna se může přiměřeně krátit, jestliže úkon nebyl proveden v souladu s požadavky uvedenými v § 25 nebo ve stanovené lhůtě. Jde-li o zvlášť závažný případ nekvalitního provedení úkonu, může zadavatel odměnu zcela odepřít.</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Pokud je znalec povinen z odměny odvést daň podle zákona o dani z přidané hodnoty, odměna stanovená podle odstavců 1 až 4 se zvyšuje o částku odpovídající dani z přidané hodnoty.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Nejméně jednou za 3 roky přezkoumá výši stanovených odměn a popřípadě upraví tak, aby byl zohledněn vývoj výše odměn uvedených v evidenci znaleckých posudků. Podrobnosti o výši a způsobu určení odměny a kontrole odměňování stanoví ministerstvo vyhláškou. </a:t>
            </a:r>
            <a:endParaRPr lang="cs-CZ" sz="2800" dirty="0" smtClean="0">
              <a:solidFill>
                <a:srgbClr val="000000"/>
              </a:solidFill>
              <a:uFill>
                <a:solidFill>
                  <a:srgbClr val="000000"/>
                </a:solidFill>
              </a:uFill>
              <a:latin typeface="Trebuchet MS"/>
              <a:ea typeface="Arial Unicode MS"/>
              <a:cs typeface="Arial Unicode MS"/>
            </a:endParaRPr>
          </a:p>
          <a:p>
            <a:pPr>
              <a:lnSpc>
                <a:spcPct val="120000"/>
              </a:lnSpc>
              <a:buNone/>
            </a:pPr>
            <a:endParaRPr lang="cs-CZ"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332656"/>
            <a:ext cx="8291264" cy="5904656"/>
          </a:xfrm>
        </p:spPr>
        <p:txBody>
          <a:bodyPr>
            <a:normAutofit fontScale="32500" lnSpcReduction="20000"/>
          </a:bodyPr>
          <a:lstStyle/>
          <a:p>
            <a:pPr algn="ctr">
              <a:lnSpc>
                <a:spcPct val="115000"/>
              </a:lnSpc>
              <a:spcBef>
                <a:spcPts val="1200"/>
              </a:spcBef>
              <a:spcAft>
                <a:spcPts val="0"/>
              </a:spcAft>
              <a:buNone/>
            </a:pPr>
            <a:r>
              <a:rPr lang="cs-CZ" sz="4900" dirty="0" smtClean="0">
                <a:solidFill>
                  <a:srgbClr val="000000"/>
                </a:solidFill>
                <a:uFill>
                  <a:solidFill>
                    <a:srgbClr val="000000"/>
                  </a:solidFill>
                </a:uFill>
                <a:latin typeface="Times New Roman"/>
                <a:ea typeface="Arial Unicode MS"/>
                <a:cs typeface="Arial Unicode MS"/>
              </a:rPr>
              <a:t>§ 31</a:t>
            </a:r>
            <a:endParaRPr lang="cs-CZ" sz="49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sz="4900" b="1" dirty="0" smtClean="0">
                <a:solidFill>
                  <a:srgbClr val="000000"/>
                </a:solidFill>
                <a:uFill>
                  <a:solidFill>
                    <a:srgbClr val="000000"/>
                  </a:solidFill>
                </a:uFill>
                <a:latin typeface="Times New Roman"/>
                <a:ea typeface="Arial Unicode MS"/>
                <a:cs typeface="Arial Unicode MS"/>
              </a:rPr>
              <a:t>Náhrada hotových výdajů a náhrada za ztrátu času</a:t>
            </a:r>
            <a:endParaRPr lang="cs-CZ" sz="49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Nebylo-li sjednáno jinak, má znalec právo na náhradu hotových výdajů, které účelně vynaložil k provedení úkonu, a na náhradu za ztrátu času v přímé souvislosti s úkonem.</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Jiné náklady znalce, zejména náklady na běžné administrativní práce, jsou zahrnuty v odměně.</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Jestliže znalec přibral konzultanta, má nárok na náhradu hotových výdajů s tím spojených a na náhradu za ztrátu času.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Pokud je znalec povinen z náhrady hotových výdajů a náhrady za ztrátu času odvést daň podle zákona o dani z přidané hodnoty, náhrada hotových výdajů a náhrada za ztrátu času stanovené podle odstavců 1 a 3 se zvyšují o částku odpovídající dani z přidané hodnoty.</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Je-li znalec cizincem, považuje se pro účely náhrady hotových výdajů a náhrady za ztrátu času za sídlo znalce kontaktní adresa na území České republiky.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Podrobnosti o výši a způsobu určení náhrady hotových výdajů a náhrady za ztrátu času stanoví ministerstvo vyhláškou. </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sz="4900" dirty="0" smtClean="0">
                <a:solidFill>
                  <a:srgbClr val="000000"/>
                </a:solidFill>
                <a:uFill>
                  <a:solidFill>
                    <a:srgbClr val="000000"/>
                  </a:solidFill>
                </a:uFill>
                <a:latin typeface="Times New Roman"/>
                <a:ea typeface="Arial Unicode MS"/>
                <a:cs typeface="Arial Unicode MS"/>
              </a:rPr>
              <a:t>§ 32</a:t>
            </a:r>
            <a:endParaRPr lang="cs-CZ" sz="49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1000"/>
              </a:spcAft>
              <a:buNone/>
            </a:pPr>
            <a:r>
              <a:rPr lang="cs-CZ" sz="4900" b="1" dirty="0" smtClean="0">
                <a:solidFill>
                  <a:srgbClr val="000000"/>
                </a:solidFill>
                <a:uFill>
                  <a:solidFill>
                    <a:srgbClr val="000000"/>
                  </a:solidFill>
                </a:uFill>
                <a:latin typeface="Times New Roman"/>
                <a:ea typeface="Arial Unicode MS"/>
                <a:cs typeface="Arial Unicode MS"/>
              </a:rPr>
              <a:t>Poskytnutí zálohy</a:t>
            </a:r>
            <a:endParaRPr lang="cs-CZ" sz="49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dirty="0" smtClean="0">
                <a:solidFill>
                  <a:srgbClr val="000000"/>
                </a:solidFill>
                <a:uFill>
                  <a:solidFill>
                    <a:srgbClr val="000000"/>
                  </a:solidFill>
                </a:uFill>
                <a:latin typeface="Times New Roman"/>
                <a:ea typeface="Arial Unicode MS"/>
                <a:cs typeface="Arial Unicode MS"/>
              </a:rPr>
              <a:t>           Nebylo-li sjednáno jinak, může znalec v odůvodněných případech od zadavatele žádat poskytnutí přiměřené zálohy na znalečné.</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sz="4900" dirty="0" smtClean="0">
                <a:solidFill>
                  <a:srgbClr val="000000"/>
                </a:solidFill>
                <a:uFill>
                  <a:solidFill>
                    <a:srgbClr val="000000"/>
                  </a:solidFill>
                </a:uFill>
                <a:latin typeface="Times New Roman"/>
                <a:ea typeface="Arial Unicode MS"/>
                <a:cs typeface="Arial Unicode MS"/>
              </a:rPr>
              <a:t>§ 33</a:t>
            </a:r>
            <a:endParaRPr lang="cs-CZ" sz="49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1000"/>
              </a:spcAft>
              <a:buNone/>
            </a:pPr>
            <a:r>
              <a:rPr lang="cs-CZ" sz="4900" b="1" dirty="0" smtClean="0">
                <a:solidFill>
                  <a:srgbClr val="FF0000"/>
                </a:solidFill>
                <a:uFill>
                  <a:solidFill>
                    <a:srgbClr val="000000"/>
                  </a:solidFill>
                </a:uFill>
                <a:latin typeface="Times New Roman"/>
                <a:ea typeface="Arial Unicode MS"/>
                <a:cs typeface="Arial Unicode MS"/>
              </a:rPr>
              <a:t>Vyúčtování a úhrada</a:t>
            </a:r>
            <a:endParaRPr lang="cs-CZ" sz="4900" dirty="0" smtClean="0">
              <a:solidFill>
                <a:srgbClr val="FF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dirty="0" smtClean="0">
                <a:solidFill>
                  <a:srgbClr val="FF0000"/>
                </a:solidFill>
                <a:uFill>
                  <a:solidFill>
                    <a:srgbClr val="000000"/>
                  </a:solidFill>
                </a:uFill>
                <a:latin typeface="Times New Roman"/>
                <a:ea typeface="Arial Unicode MS"/>
                <a:cs typeface="Arial Unicode MS"/>
              </a:rPr>
              <a:t>           Byl-li znalecký posudek zadán orgánem veřejné moci, je znalec povinen vyúčtovat znalečné zároveň s podáním znaleckého posudku. O jeho výši rozhodne orgán veřejné moci, který rozhodl o ustanovení, a to bez zbytečného odkladu, nejpozději do 30 dnů od doručení vyúčtování. Znalečné se uhradí bez zbytečného odkladu po právní moci rozhodnutí o znalečném, nejpozději do 15 dnů.</a:t>
            </a:r>
            <a:endParaRPr lang="cs-CZ" sz="2800" dirty="0" smtClean="0">
              <a:solidFill>
                <a:srgbClr val="FF0000"/>
              </a:solidFill>
              <a:uFill>
                <a:solidFill>
                  <a:srgbClr val="000000"/>
                </a:solidFill>
              </a:uFill>
              <a:latin typeface="Trebuchet MS"/>
              <a:ea typeface="Arial Unicode MS"/>
              <a:cs typeface="Arial Unicode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95536" y="260648"/>
            <a:ext cx="8424936" cy="5976664"/>
          </a:xfrm>
        </p:spPr>
        <p:txBody>
          <a:bodyPr>
            <a:normAutofit fontScale="47500" lnSpcReduction="20000"/>
          </a:bodyPr>
          <a:lstStyle/>
          <a:p>
            <a:pPr>
              <a:buNone/>
            </a:pPr>
            <a:r>
              <a:rPr lang="cs-CZ" dirty="0" smtClean="0"/>
              <a:t>   </a:t>
            </a: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Hlava IV</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Aft>
                <a:spcPts val="0"/>
              </a:spcAft>
              <a:buNone/>
            </a:pPr>
            <a:r>
              <a:rPr lang="cs-CZ" b="1" dirty="0" smtClean="0">
                <a:solidFill>
                  <a:srgbClr val="000000"/>
                </a:solidFill>
                <a:uFill>
                  <a:solidFill>
                    <a:srgbClr val="000000"/>
                  </a:solidFill>
                </a:uFill>
                <a:latin typeface="Times New Roman"/>
                <a:ea typeface="Arial Unicode MS"/>
                <a:cs typeface="Arial Unicode MS"/>
              </a:rPr>
              <a:t>Dohled</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34</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FF0000"/>
                </a:solidFill>
                <a:uFill>
                  <a:solidFill>
                    <a:srgbClr val="000000"/>
                  </a:solidFill>
                </a:uFill>
                <a:latin typeface="Times New Roman"/>
                <a:ea typeface="Arial Unicode MS"/>
                <a:cs typeface="Arial Unicode MS"/>
              </a:rPr>
              <a:t>Výkon dohledu</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FF0000"/>
                </a:solidFill>
                <a:uFill>
                  <a:solidFill>
                    <a:srgbClr val="000000"/>
                  </a:solidFill>
                </a:uFill>
                <a:latin typeface="Times New Roman"/>
                <a:ea typeface="Arial Unicode MS"/>
                <a:cs typeface="Arial Unicode MS"/>
              </a:rPr>
              <a:t> Dohled nad výkonem znalecké činnosti vykonává ministerstvo a příslušný krajský soud (dále jen „orgán dohledu“).</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Orgán dohledu prověřuje na základě podnětu nebo z vlastní činnosti, zda znalci postupují v souladu s tímto zákonem a s předpisy vydanými k jeho provedení. </a:t>
            </a:r>
            <a:r>
              <a:rPr lang="cs-CZ" dirty="0" smtClean="0">
                <a:solidFill>
                  <a:srgbClr val="FF0000"/>
                </a:solidFill>
                <a:uFill>
                  <a:solidFill>
                    <a:srgbClr val="000000"/>
                  </a:solidFill>
                </a:uFill>
                <a:latin typeface="Times New Roman"/>
                <a:ea typeface="Arial Unicode MS"/>
                <a:cs typeface="Arial Unicode MS"/>
              </a:rPr>
              <a:t>Orgán dohledu je oprávněn posuzovat věcnou správnost znaleckého posudku.</a:t>
            </a:r>
            <a:r>
              <a:rPr lang="cs-CZ" dirty="0" smtClean="0">
                <a:solidFill>
                  <a:srgbClr val="000000"/>
                </a:solidFill>
                <a:uFill>
                  <a:solidFill>
                    <a:srgbClr val="000000"/>
                  </a:solidFill>
                </a:uFill>
                <a:latin typeface="Times New Roman"/>
                <a:ea typeface="Arial Unicode MS"/>
                <a:cs typeface="Arial Unicode MS"/>
              </a:rPr>
              <a:t> Znalec je povinen poskytnout orgánu dohledu součinnost a předložit mu bez zbytečného odkladu znalecké posudky, které si orgán dohledu vyžádá.</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a:t>
            </a:r>
            <a:r>
              <a:rPr lang="cs-CZ" dirty="0" smtClean="0">
                <a:solidFill>
                  <a:srgbClr val="FF0000"/>
                </a:solidFill>
                <a:uFill>
                  <a:solidFill>
                    <a:srgbClr val="000000"/>
                  </a:solidFill>
                </a:uFill>
                <a:latin typeface="Times New Roman"/>
                <a:ea typeface="Arial Unicode MS"/>
                <a:cs typeface="Arial Unicode MS"/>
              </a:rPr>
              <a:t>Nejméně každých 5 let výkonu znalecké činnosti</a:t>
            </a:r>
            <a:r>
              <a:rPr lang="cs-CZ" dirty="0" smtClean="0">
                <a:solidFill>
                  <a:srgbClr val="000000"/>
                </a:solidFill>
                <a:uFill>
                  <a:solidFill>
                    <a:srgbClr val="000000"/>
                  </a:solidFill>
                </a:uFill>
                <a:latin typeface="Times New Roman"/>
                <a:ea typeface="Arial Unicode MS"/>
                <a:cs typeface="Arial Unicode MS"/>
              </a:rPr>
              <a:t> </a:t>
            </a:r>
            <a:r>
              <a:rPr lang="cs-CZ" dirty="0" smtClean="0">
                <a:solidFill>
                  <a:srgbClr val="FF0000"/>
                </a:solidFill>
                <a:uFill>
                  <a:solidFill>
                    <a:srgbClr val="000000"/>
                  </a:solidFill>
                </a:uFill>
                <a:latin typeface="Times New Roman"/>
                <a:ea typeface="Arial Unicode MS"/>
                <a:cs typeface="Arial Unicode MS"/>
              </a:rPr>
              <a:t>si příslušný krajský soud vyžádá alespoň 3 náhodně vybrané znalecké posudky znalce</a:t>
            </a:r>
            <a:r>
              <a:rPr lang="cs-CZ" dirty="0" smtClean="0">
                <a:solidFill>
                  <a:srgbClr val="000000"/>
                </a:solidFill>
                <a:uFill>
                  <a:solidFill>
                    <a:srgbClr val="000000"/>
                  </a:solidFill>
                </a:uFill>
                <a:latin typeface="Times New Roman"/>
                <a:ea typeface="Arial Unicode MS"/>
                <a:cs typeface="Arial Unicode MS"/>
              </a:rPr>
              <a:t> a ministerstvo alespoň 3 náhodně vybrané znalecké posudky znalecké kanceláře a znaleckého ústavu </a:t>
            </a:r>
            <a:r>
              <a:rPr lang="cs-CZ" dirty="0" smtClean="0">
                <a:solidFill>
                  <a:srgbClr val="FF0000"/>
                </a:solidFill>
                <a:uFill>
                  <a:solidFill>
                    <a:srgbClr val="000000"/>
                  </a:solidFill>
                </a:uFill>
                <a:latin typeface="Times New Roman"/>
                <a:ea typeface="Arial Unicode MS"/>
                <a:cs typeface="Arial Unicode MS"/>
              </a:rPr>
              <a:t>zpracované v posledních 5 letech za účelem kontroly jejich souladu zejména s právními předpisy a obecně uznávanými postupy a standardy a pravidly daného oboru a odvětví.</a:t>
            </a:r>
            <a:r>
              <a:rPr lang="cs-CZ" dirty="0" smtClean="0">
                <a:solidFill>
                  <a:srgbClr val="000000"/>
                </a:solidFill>
                <a:uFill>
                  <a:solidFill>
                    <a:srgbClr val="000000"/>
                  </a:solidFill>
                </a:uFill>
                <a:latin typeface="Times New Roman"/>
                <a:ea typeface="Arial Unicode MS"/>
                <a:cs typeface="Arial Unicode MS"/>
              </a:rPr>
              <a:t> Shledá-li orgán dohledu závažné nedostatky, zahájí řízení o přestupku; na menší nedostatky znalce upozorní a uzná-li to za vhodné, rozhodne o uložení výtky, případně rozhodne o rozšíření kontroly nebo zopakování kontroly po uplynutí přiměřené doby.</a:t>
            </a:r>
            <a:endParaRPr lang="cs-CZ" sz="2800" dirty="0" smtClean="0">
              <a:solidFill>
                <a:srgbClr val="000000"/>
              </a:solidFill>
              <a:uFill>
                <a:solidFill>
                  <a:srgbClr val="000000"/>
                </a:solidFill>
              </a:uFill>
              <a:latin typeface="Trebuchet MS"/>
              <a:ea typeface="Arial Unicode MS"/>
              <a:cs typeface="Arial Unicode M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332656"/>
            <a:ext cx="8291264" cy="5832648"/>
          </a:xfrm>
        </p:spPr>
        <p:txBody>
          <a:bodyPr>
            <a:normAutofit fontScale="55000" lnSpcReduction="20000"/>
          </a:bodyPr>
          <a:lstStyle/>
          <a:p>
            <a:pPr lvl="0" algn="just">
              <a:lnSpc>
                <a:spcPct val="115000"/>
              </a:lnSpc>
              <a:spcBef>
                <a:spcPts val="600"/>
              </a:spcBef>
              <a:spcAft>
                <a:spcPts val="600"/>
              </a:spcAft>
              <a:buNone/>
            </a:pPr>
            <a:r>
              <a:rPr lang="cs-CZ" dirty="0" smtClean="0"/>
              <a:t>(4) </a:t>
            </a:r>
            <a:r>
              <a:rPr lang="cs-CZ" dirty="0" smtClean="0">
                <a:solidFill>
                  <a:srgbClr val="FF0000"/>
                </a:solidFill>
                <a:uFill>
                  <a:solidFill>
                    <a:srgbClr val="000000"/>
                  </a:solidFill>
                </a:uFill>
                <a:latin typeface="Times New Roman"/>
                <a:ea typeface="Arial Unicode MS"/>
                <a:cs typeface="Arial Unicode MS"/>
              </a:rPr>
              <a:t>Není-li možno provést kontrolu podle odstavce 3 z důvodu, že počet znaleckých posudků vypracovaných znalcem v uplynulých letech nepřesahuje 3 znalecké posudky, orgán dohledu vyškrtne znalce pro nečinnost ze seznamu, neexistují-li důvody zvláštního zřetele hodné, pro které by tento znalec neměl být ze seznamu vyškrtnut; toto ustanovení neplatí, je-li znalec zapsán v seznamu méně než 5 let.</a:t>
            </a:r>
            <a:r>
              <a:rPr lang="cs-CZ" dirty="0" smtClean="0">
                <a:solidFill>
                  <a:srgbClr val="000000"/>
                </a:solidFill>
                <a:uFill>
                  <a:solidFill>
                    <a:srgbClr val="000000"/>
                  </a:solidFill>
                </a:uFill>
                <a:latin typeface="Times New Roman"/>
                <a:ea typeface="Arial Unicode MS"/>
                <a:cs typeface="Arial Unicode MS"/>
              </a:rPr>
              <a:t>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None/>
            </a:pPr>
            <a:r>
              <a:rPr lang="cs-CZ" dirty="0" smtClean="0">
                <a:solidFill>
                  <a:srgbClr val="000000"/>
                </a:solidFill>
                <a:uFill>
                  <a:solidFill>
                    <a:srgbClr val="000000"/>
                  </a:solidFill>
                </a:uFill>
                <a:latin typeface="Times New Roman"/>
                <a:ea typeface="Arial Unicode MS"/>
                <a:cs typeface="Arial Unicode MS"/>
              </a:rPr>
              <a:t>(5) Rozhodne-li orgán dohledu, že znalce ze seznamu v souladu s odstavcem 4 nevyškrtne, provede kontrolu podle odstavce 3 u všech znaleckých posudků, které byly tímto znalcem doposud zpracovány.</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None/>
            </a:pPr>
            <a:r>
              <a:rPr lang="cs-CZ" dirty="0" smtClean="0">
                <a:solidFill>
                  <a:srgbClr val="000000"/>
                </a:solidFill>
                <a:uFill>
                  <a:solidFill>
                    <a:srgbClr val="000000"/>
                  </a:solidFill>
                </a:uFill>
                <a:latin typeface="Times New Roman"/>
                <a:ea typeface="Arial Unicode MS"/>
                <a:cs typeface="Arial Unicode MS"/>
              </a:rPr>
              <a:t>(6) Ministerstvo metodicky řídí a koordinuje výkon dohledu nad výkonem znalecké činnosti.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None/>
            </a:pPr>
            <a:r>
              <a:rPr lang="cs-CZ" dirty="0" smtClean="0">
                <a:solidFill>
                  <a:srgbClr val="000000"/>
                </a:solidFill>
                <a:uFill>
                  <a:solidFill>
                    <a:srgbClr val="000000"/>
                  </a:solidFill>
                </a:uFill>
                <a:latin typeface="Times New Roman"/>
                <a:ea typeface="Arial Unicode MS"/>
                <a:cs typeface="Arial Unicode MS"/>
              </a:rPr>
              <a:t>(7) Podání ve věci věcné správnosti znaleckého posudku adresované příslušnému krajskému soudu nebo ministerstvu nezakládá nárok na posouzení věcné správnosti znaleckého posudku.</a:t>
            </a:r>
          </a:p>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35</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Oznamovací povinnost orgánu veřejné moci</a:t>
            </a:r>
            <a:endParaRPr lang="cs-CZ" sz="2800" dirty="0" smtClean="0">
              <a:solidFill>
                <a:srgbClr val="000000"/>
              </a:solidFill>
              <a:uFill>
                <a:solidFill>
                  <a:srgbClr val="000000"/>
                </a:solidFill>
              </a:uFill>
              <a:latin typeface="Trebuchet MS"/>
              <a:ea typeface="Arial Unicode MS"/>
              <a:cs typeface="Arial Unicode MS"/>
            </a:endParaRPr>
          </a:p>
          <a:p>
            <a:pPr indent="449580" algn="just">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Zjistí-li orgán veřejné moci skutečnosti nasvědčující tomu, že v souvislosti s výkonem znalecké činnosti došlo k porušení tohoto nebo jiného zákona, oznámí to bez zbytečného odkladu příslušnému krajskému soudu nebo ministerstvu.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None/>
            </a:pPr>
            <a:endParaRPr lang="cs-CZ" sz="2800" dirty="0" smtClean="0">
              <a:solidFill>
                <a:srgbClr val="000000"/>
              </a:solidFill>
              <a:uFill>
                <a:solidFill>
                  <a:srgbClr val="000000"/>
                </a:solidFill>
              </a:uFill>
              <a:latin typeface="Trebuchet MS"/>
              <a:ea typeface="Arial Unicode MS"/>
              <a:cs typeface="Arial Unicode MS"/>
            </a:endParaRPr>
          </a:p>
          <a:p>
            <a:pPr lvl="0">
              <a:lnSpc>
                <a:spcPct val="80000"/>
              </a:lnSpc>
              <a:buNone/>
            </a:pP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202034"/>
          </a:xfrm>
        </p:spPr>
        <p:txBody>
          <a:bodyPr>
            <a:normAutofit fontScale="90000"/>
          </a:bodyPr>
          <a:lstStyle/>
          <a:p>
            <a:endParaRPr lang="cs-CZ" dirty="0"/>
          </a:p>
        </p:txBody>
      </p:sp>
      <p:sp>
        <p:nvSpPr>
          <p:cNvPr id="3" name="Zástupný symbol pro obsah 2"/>
          <p:cNvSpPr>
            <a:spLocks noGrp="1"/>
          </p:cNvSpPr>
          <p:nvPr>
            <p:ph idx="1"/>
          </p:nvPr>
        </p:nvSpPr>
        <p:spPr>
          <a:xfrm>
            <a:off x="457200" y="476672"/>
            <a:ext cx="8229600" cy="5649491"/>
          </a:xfrm>
        </p:spPr>
        <p:txBody>
          <a:bodyPr>
            <a:normAutofit fontScale="55000" lnSpcReduction="20000"/>
          </a:bodyPr>
          <a:lstStyle/>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2</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Způsob výkonu znalecké činnosti</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Znaleckou činnost jsou oprávněni vykonávat znalci, znalecké kanceláře a znalecké ústavy.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 může vykonávat znaleckou činnost samostatně, nebo jako zaměstnanec, společník nebo člen znalecké kanceláře. Je-li znalec v pracovněprávním nebo obdobném vztahu ke znaleckému ústavu, může vykonávat znaleckou činnost rovněž samostatně, nebo jako zaměstnanec, společník nebo člen znalecké kanceláře.</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3</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Pravomoc</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V otázkách výkonu znalecké činnosti rozhodují krajské soudy a Ministerstvo spravedlnosti (dále jen „ministerstvo“), pokud je  podle tohoto nebo jiného zákona neprojednávají a nerozhodují o nich jiné orgány.</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Za příslušný krajský soud rozhoduje předseda krajského soudu nebo jím pověřený zaměstnanec tohoto soudu podle rozvrhu práce.</a:t>
            </a:r>
            <a:endParaRPr lang="cs-CZ" sz="2800" dirty="0" smtClean="0">
              <a:solidFill>
                <a:srgbClr val="000000"/>
              </a:solidFill>
              <a:uFill>
                <a:solidFill>
                  <a:srgbClr val="000000"/>
                </a:solidFill>
              </a:uFill>
              <a:latin typeface="Trebuchet MS"/>
              <a:ea typeface="Arial Unicode MS"/>
              <a:cs typeface="Arial Unicode MS"/>
            </a:endParaRPr>
          </a:p>
          <a:p>
            <a:pPr>
              <a:buNone/>
            </a:pPr>
            <a:endParaRPr lang="cs-CZ"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476672"/>
            <a:ext cx="8229600" cy="5649491"/>
          </a:xfrm>
        </p:spPr>
        <p:txBody>
          <a:bodyPr>
            <a:normAutofit fontScale="47500" lnSpcReduction="20000"/>
          </a:bodyPr>
          <a:lstStyle/>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36</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FF0000"/>
                </a:solidFill>
                <a:uFill>
                  <a:solidFill>
                    <a:srgbClr val="000000"/>
                  </a:solidFill>
                </a:uFill>
                <a:latin typeface="Times New Roman"/>
                <a:ea typeface="Arial Unicode MS"/>
                <a:cs typeface="Arial Unicode MS"/>
              </a:rPr>
              <a:t>Poradní sbory</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a:t>
            </a:r>
            <a:r>
              <a:rPr lang="cs-CZ" dirty="0" smtClean="0">
                <a:solidFill>
                  <a:srgbClr val="FF0000"/>
                </a:solidFill>
                <a:uFill>
                  <a:solidFill>
                    <a:srgbClr val="000000"/>
                  </a:solidFill>
                </a:uFill>
                <a:latin typeface="Times New Roman"/>
                <a:ea typeface="Arial Unicode MS"/>
                <a:cs typeface="Arial Unicode MS"/>
              </a:rPr>
              <a:t>Ministr spravedlnosti a předsedové krajských soudů (dále jen „zřizovatel“) zřídí v oborech a odvětvích, u nichž to odůvodňuje jejich povaha, poradní sbory pro znalecké otázky.</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Členy poradních sborů jmenuje jejich zřizovatel, a to zejména ze zástupců odborné veřejnosti, akademických pracovníků, ministerstva a dalších osob, jejichž osobní kvality a znalosti dávají záruku řádného a kvalitního výkonu této činnosti. </a:t>
            </a:r>
            <a:r>
              <a:rPr lang="cs-CZ" dirty="0" smtClean="0">
                <a:solidFill>
                  <a:srgbClr val="FF0000"/>
                </a:solidFill>
                <a:uFill>
                  <a:solidFill>
                    <a:srgbClr val="000000"/>
                  </a:solidFill>
                </a:uFill>
                <a:latin typeface="Times New Roman"/>
                <a:ea typeface="Arial Unicode MS"/>
                <a:cs typeface="Arial Unicode MS"/>
              </a:rPr>
              <a:t>Zřizovatel se může rozhodnout, že zcela nebo z části přenese pravomoc poradního sboru prostřednictvím veřejnoprávní smlouvy na profesní komoru zřízenou na základě zákona, či jinou odbornou instituci.</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Poradní sbory se vyjadřují zejména k odborným otázkám výkonu znalecké činnosti, napomáhají s vypracováním postupů a standardů, hodnocením věcné správnosti znaleckých posudků v oboru a odvětví, pro něž byly zřízeny, a odborně </a:t>
            </a:r>
            <a:r>
              <a:rPr lang="cs-CZ" dirty="0" err="1" smtClean="0">
                <a:solidFill>
                  <a:srgbClr val="000000"/>
                </a:solidFill>
                <a:uFill>
                  <a:solidFill>
                    <a:srgbClr val="000000"/>
                  </a:solidFill>
                </a:uFill>
                <a:latin typeface="Times New Roman"/>
                <a:ea typeface="Arial Unicode MS"/>
                <a:cs typeface="Arial Unicode MS"/>
              </a:rPr>
              <a:t>zajištují</a:t>
            </a:r>
            <a:r>
              <a:rPr lang="cs-CZ" dirty="0" smtClean="0">
                <a:solidFill>
                  <a:srgbClr val="000000"/>
                </a:solidFill>
                <a:uFill>
                  <a:solidFill>
                    <a:srgbClr val="000000"/>
                  </a:solidFill>
                </a:uFill>
                <a:latin typeface="Times New Roman"/>
                <a:ea typeface="Arial Unicode MS"/>
                <a:cs typeface="Arial Unicode MS"/>
              </a:rPr>
              <a:t> průběh vstupní zkoušky znalce.</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Člen poradního sboru je povinen zachovávat mlčenlivost o skutečnostech, o kterých se dozvěděl v souvislosti s výkonem činnosti člena poradního sboru, a to i po jejím skončení. Mlčenlivosti jej může zprostit jen zřizovatel poradního sboru.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Není-li možno pro určitý obor a odvětví zřídit poradní sbor, jehož zřizovatelem je předseda krajského soudu, může úlohu tohoto sboru plnit poradní sbor pro stejný obor a odvětví zřízený ministrem spravedlnosti.</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Člen poradního sboru je povinen oznámit svůj případný střet zájmů a projednávání takové věci se nezúčastnit.</a:t>
            </a:r>
            <a:endParaRPr lang="cs-CZ" sz="2800" dirty="0" smtClean="0">
              <a:solidFill>
                <a:srgbClr val="000000"/>
              </a:solidFill>
              <a:uFill>
                <a:solidFill>
                  <a:srgbClr val="000000"/>
                </a:solidFill>
              </a:uFill>
              <a:latin typeface="Trebuchet MS"/>
              <a:ea typeface="Arial Unicode MS"/>
              <a:cs typeface="Arial Unicode MS"/>
            </a:endParaRPr>
          </a:p>
          <a:p>
            <a:pPr>
              <a:lnSpc>
                <a:spcPct val="120000"/>
              </a:lnSpc>
              <a:buNone/>
            </a:pPr>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260648"/>
            <a:ext cx="8363272" cy="6120680"/>
          </a:xfrm>
        </p:spPr>
        <p:txBody>
          <a:bodyPr>
            <a:normAutofit fontScale="47500" lnSpcReduction="20000"/>
          </a:bodyPr>
          <a:lstStyle/>
          <a:p>
            <a:pPr algn="ctr">
              <a:lnSpc>
                <a:spcPct val="115000"/>
              </a:lnSpc>
              <a:spcBef>
                <a:spcPts val="1200"/>
              </a:spcBef>
              <a:spcAft>
                <a:spcPts val="0"/>
              </a:spcAft>
              <a:buNone/>
            </a:pPr>
            <a:r>
              <a:rPr lang="cs-CZ" dirty="0" smtClean="0"/>
              <a:t> </a:t>
            </a:r>
            <a:r>
              <a:rPr lang="cs-CZ" b="1" dirty="0" smtClean="0">
                <a:solidFill>
                  <a:srgbClr val="000000"/>
                </a:solidFill>
                <a:uFill>
                  <a:solidFill>
                    <a:srgbClr val="000000"/>
                  </a:solidFill>
                </a:uFill>
                <a:latin typeface="Times New Roman"/>
                <a:ea typeface="Arial Unicode MS"/>
                <a:cs typeface="Arial Unicode MS"/>
              </a:rPr>
              <a:t>Hlava V</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Aft>
                <a:spcPts val="0"/>
              </a:spcAft>
              <a:buNone/>
            </a:pPr>
            <a:r>
              <a:rPr lang="cs-CZ" b="1" dirty="0" smtClean="0">
                <a:solidFill>
                  <a:srgbClr val="FF0000"/>
                </a:solidFill>
                <a:uFill>
                  <a:solidFill>
                    <a:srgbClr val="000000"/>
                  </a:solidFill>
                </a:uFill>
                <a:latin typeface="Times New Roman"/>
                <a:ea typeface="Arial Unicode MS"/>
                <a:cs typeface="Arial Unicode MS"/>
              </a:rPr>
              <a:t>Přestupky </a:t>
            </a:r>
            <a:endParaRPr lang="cs-CZ" sz="2800" dirty="0" smtClean="0">
              <a:solidFill>
                <a:srgbClr val="FF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37</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a:t>
            </a:r>
            <a:r>
              <a:rPr lang="cs-CZ" dirty="0" smtClean="0">
                <a:solidFill>
                  <a:srgbClr val="FF0000"/>
                </a:solidFill>
                <a:uFill>
                  <a:solidFill>
                    <a:srgbClr val="000000"/>
                  </a:solidFill>
                </a:uFill>
                <a:latin typeface="Times New Roman"/>
                <a:ea typeface="Arial Unicode MS"/>
                <a:cs typeface="Arial Unicode MS"/>
              </a:rPr>
              <a:t>Znalec, znalecká kancelář nebo znalecký ústav </a:t>
            </a:r>
            <a:r>
              <a:rPr lang="cs-CZ" dirty="0" smtClean="0">
                <a:solidFill>
                  <a:srgbClr val="000000"/>
                </a:solidFill>
                <a:uFill>
                  <a:solidFill>
                    <a:srgbClr val="000000"/>
                  </a:solidFill>
                </a:uFill>
                <a:latin typeface="Times New Roman"/>
                <a:ea typeface="Arial Unicode MS"/>
                <a:cs typeface="Arial Unicode MS"/>
              </a:rPr>
              <a:t>se dopustí přestupku tím, že</a:t>
            </a:r>
            <a:endParaRPr lang="cs-CZ" sz="2800" dirty="0" smtClean="0">
              <a:solidFill>
                <a:srgbClr val="000000"/>
              </a:solidFill>
              <a:uFill>
                <a:solidFill>
                  <a:srgbClr val="000000"/>
                </a:solidFill>
              </a:uFill>
              <a:latin typeface="Trebuchet MS"/>
              <a:ea typeface="Arial Unicode MS"/>
              <a:cs typeface="Arial Unicode MS"/>
            </a:endParaRPr>
          </a:p>
          <a:p>
            <a:pPr lvl="1" algn="just">
              <a:buFont typeface="+mj-lt"/>
              <a:buAutoNum type="alphaLcParenR"/>
              <a:tabLst>
                <a:tab pos="269875" algn="l"/>
                <a:tab pos="540385" algn="l"/>
              </a:tabLst>
            </a:pPr>
            <a:r>
              <a:rPr lang="cs-CZ" dirty="0" smtClean="0">
                <a:solidFill>
                  <a:srgbClr val="000000"/>
                </a:solidFill>
                <a:uFill>
                  <a:solidFill>
                    <a:srgbClr val="000000"/>
                  </a:solidFill>
                </a:uFill>
                <a:latin typeface="Times New Roman"/>
                <a:ea typeface="Arial Unicode MS"/>
                <a:cs typeface="Times New Roman"/>
              </a:rPr>
              <a:t>vykonává znaleckou činnost v rozporu s § 1 odst. 3 nebo 4,</a:t>
            </a:r>
            <a:endParaRPr lang="cs-CZ" dirty="0" smtClean="0">
              <a:solidFill>
                <a:srgbClr val="00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 pos="540385" algn="l"/>
              </a:tabLst>
            </a:pPr>
            <a:r>
              <a:rPr lang="cs-CZ" dirty="0" smtClean="0">
                <a:solidFill>
                  <a:srgbClr val="000000"/>
                </a:solidFill>
                <a:uFill>
                  <a:solidFill>
                    <a:srgbClr val="000000"/>
                  </a:solidFill>
                </a:uFill>
                <a:latin typeface="Times New Roman"/>
                <a:ea typeface="Arial Unicode MS"/>
                <a:cs typeface="Times New Roman"/>
              </a:rPr>
              <a:t>poruší povinnost mlčenlivosti podle § 20 odst. 1 nebo 2, </a:t>
            </a:r>
            <a:endParaRPr lang="cs-CZ" dirty="0" smtClean="0">
              <a:solidFill>
                <a:srgbClr val="00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 pos="540385" algn="l"/>
              </a:tabLst>
            </a:pPr>
            <a:r>
              <a:rPr lang="cs-CZ" dirty="0" smtClean="0">
                <a:solidFill>
                  <a:srgbClr val="000000"/>
                </a:solidFill>
                <a:uFill>
                  <a:solidFill>
                    <a:srgbClr val="000000"/>
                  </a:solidFill>
                </a:uFill>
                <a:latin typeface="Times New Roman"/>
                <a:ea typeface="Arial Unicode MS"/>
                <a:cs typeface="Times New Roman"/>
              </a:rPr>
              <a:t>nepoučí o povinnosti mlčenlivosti další osoby, které se podílely na znalecké činnosti,</a:t>
            </a:r>
            <a:endParaRPr lang="cs-CZ" dirty="0" smtClean="0">
              <a:solidFill>
                <a:srgbClr val="00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 pos="540385" algn="l"/>
              </a:tabLst>
            </a:pPr>
            <a:r>
              <a:rPr lang="cs-CZ" dirty="0" smtClean="0">
                <a:solidFill>
                  <a:srgbClr val="000000"/>
                </a:solidFill>
                <a:uFill>
                  <a:solidFill>
                    <a:srgbClr val="000000"/>
                  </a:solidFill>
                </a:uFill>
                <a:latin typeface="Times New Roman"/>
                <a:ea typeface="Arial Unicode MS"/>
                <a:cs typeface="Times New Roman"/>
              </a:rPr>
              <a:t>v rozporu s § 19 neoznámí zadavateli bezodkladně skutečnosti, pro kterou nesmí vykonat znalecký úkon, nebo vykoná znalecký úkon ve věci, v níž měl být vyloučen,</a:t>
            </a:r>
            <a:endParaRPr lang="cs-CZ" dirty="0" smtClean="0">
              <a:solidFill>
                <a:srgbClr val="00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 pos="540385" algn="l"/>
              </a:tabLst>
            </a:pPr>
            <a:r>
              <a:rPr lang="cs-CZ" dirty="0" smtClean="0">
                <a:solidFill>
                  <a:srgbClr val="000000"/>
                </a:solidFill>
                <a:uFill>
                  <a:solidFill>
                    <a:srgbClr val="000000"/>
                  </a:solidFill>
                </a:uFill>
                <a:latin typeface="Times New Roman"/>
                <a:ea typeface="Arial Unicode MS"/>
                <a:cs typeface="Times New Roman"/>
              </a:rPr>
              <a:t>v rozporu s § 22 odmítne orgánu veřejné moci vykonat znalecký úkon, nebo v rozporu s § 25 odst. 6 odmítne písemný znalecký úkon osobně stvrdit, doplnit nebo jeho obsah blíže vysvětlit,</a:t>
            </a:r>
            <a:endParaRPr lang="cs-CZ" dirty="0" smtClean="0">
              <a:solidFill>
                <a:srgbClr val="00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 pos="540385" algn="l"/>
              </a:tabLst>
            </a:pPr>
            <a:r>
              <a:rPr lang="cs-CZ" dirty="0" smtClean="0">
                <a:solidFill>
                  <a:srgbClr val="000000"/>
                </a:solidFill>
                <a:uFill>
                  <a:solidFill>
                    <a:srgbClr val="000000"/>
                  </a:solidFill>
                </a:uFill>
                <a:latin typeface="Times New Roman"/>
                <a:ea typeface="Arial Unicode MS"/>
                <a:cs typeface="Times New Roman"/>
              </a:rPr>
              <a:t>v rozporu s § 27 vykonává činnost znalce v době pozastavení práva vykonávat tuto činnost,</a:t>
            </a:r>
            <a:endParaRPr lang="cs-CZ" dirty="0" smtClean="0">
              <a:solidFill>
                <a:srgbClr val="00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 pos="540385" algn="l"/>
              </a:tabLst>
            </a:pPr>
            <a:r>
              <a:rPr lang="cs-CZ" dirty="0" smtClean="0">
                <a:solidFill>
                  <a:srgbClr val="000000"/>
                </a:solidFill>
                <a:uFill>
                  <a:solidFill>
                    <a:srgbClr val="000000"/>
                  </a:solidFill>
                </a:uFill>
                <a:latin typeface="Times New Roman"/>
                <a:ea typeface="Arial Unicode MS"/>
                <a:cs typeface="Times New Roman"/>
              </a:rPr>
              <a:t>neoprávněně opatří znaleckou pečetí listinu, která není znaleckým posudkem,</a:t>
            </a:r>
            <a:endParaRPr lang="cs-CZ" dirty="0" smtClean="0">
              <a:solidFill>
                <a:srgbClr val="00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 pos="540385" algn="l"/>
              </a:tabLst>
            </a:pPr>
            <a:r>
              <a:rPr lang="cs-CZ" dirty="0" smtClean="0">
                <a:solidFill>
                  <a:srgbClr val="000000"/>
                </a:solidFill>
                <a:uFill>
                  <a:solidFill>
                    <a:srgbClr val="000000"/>
                  </a:solidFill>
                </a:uFill>
                <a:latin typeface="Times New Roman"/>
                <a:ea typeface="Arial Unicode MS"/>
                <a:cs typeface="Times New Roman"/>
              </a:rPr>
              <a:t>sjedná smluvní odměnu v rozporu s § 30 odst. 3,</a:t>
            </a:r>
            <a:endParaRPr lang="cs-CZ" dirty="0" smtClean="0">
              <a:solidFill>
                <a:srgbClr val="00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 pos="540385" algn="l"/>
              </a:tabLst>
            </a:pPr>
            <a:r>
              <a:rPr lang="cs-CZ" dirty="0" smtClean="0">
                <a:solidFill>
                  <a:srgbClr val="000000"/>
                </a:solidFill>
                <a:uFill>
                  <a:solidFill>
                    <a:srgbClr val="000000"/>
                  </a:solidFill>
                </a:uFill>
                <a:latin typeface="Times New Roman"/>
                <a:ea typeface="Arial Unicode MS"/>
                <a:cs typeface="Times New Roman"/>
              </a:rPr>
              <a:t>nepředloží na žádost orgánu dohledu jím zpracovaný znalecký posudek, </a:t>
            </a:r>
            <a:endParaRPr lang="cs-CZ" dirty="0" smtClean="0">
              <a:solidFill>
                <a:srgbClr val="00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 pos="540385" algn="l"/>
              </a:tabLst>
            </a:pPr>
            <a:r>
              <a:rPr lang="cs-CZ" dirty="0" smtClean="0">
                <a:solidFill>
                  <a:srgbClr val="000000"/>
                </a:solidFill>
                <a:uFill>
                  <a:solidFill>
                    <a:srgbClr val="000000"/>
                  </a:solidFill>
                </a:uFill>
                <a:latin typeface="Times New Roman"/>
                <a:ea typeface="Arial Unicode MS"/>
                <a:cs typeface="Times New Roman"/>
              </a:rPr>
              <a:t>nezajistí, aby znalecký posudek obsahoval veškeré požadované náležitosti podle § 25,</a:t>
            </a:r>
            <a:endParaRPr lang="cs-CZ" dirty="0" smtClean="0">
              <a:solidFill>
                <a:srgbClr val="00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 pos="540385" algn="l"/>
              </a:tabLst>
            </a:pPr>
            <a:r>
              <a:rPr lang="cs-CZ" dirty="0" smtClean="0">
                <a:solidFill>
                  <a:srgbClr val="000000"/>
                </a:solidFill>
                <a:uFill>
                  <a:solidFill>
                    <a:srgbClr val="000000"/>
                  </a:solidFill>
                </a:uFill>
                <a:latin typeface="Times New Roman"/>
                <a:ea typeface="Arial Unicode MS"/>
                <a:cs typeface="Times New Roman"/>
              </a:rPr>
              <a:t>nevyhotoví stejnopis znaleckého posudku předloženého v listinné podobě nebo neuschová jej po dobu alespoň po dobu 10 let,</a:t>
            </a:r>
            <a:endParaRPr lang="cs-CZ" dirty="0" smtClean="0">
              <a:solidFill>
                <a:srgbClr val="00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 pos="540385" algn="l"/>
              </a:tabLst>
            </a:pPr>
            <a:r>
              <a:rPr lang="cs-CZ" dirty="0" smtClean="0">
                <a:solidFill>
                  <a:srgbClr val="000000"/>
                </a:solidFill>
                <a:uFill>
                  <a:solidFill>
                    <a:srgbClr val="000000"/>
                  </a:solidFill>
                </a:uFill>
                <a:latin typeface="Times New Roman"/>
                <a:ea typeface="Arial Unicode MS"/>
                <a:cs typeface="Times New Roman"/>
              </a:rPr>
              <a:t>nezapisuje údaje do evidence podle § 1 odst. 5 nebo § 26 odst. 2 až 5 nebo je nezapisuje řádně,</a:t>
            </a:r>
            <a:endParaRPr lang="cs-CZ" dirty="0" smtClean="0">
              <a:solidFill>
                <a:srgbClr val="00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 pos="540385" algn="l"/>
              </a:tabLst>
            </a:pPr>
            <a:r>
              <a:rPr lang="cs-CZ" dirty="0" smtClean="0">
                <a:solidFill>
                  <a:srgbClr val="000000"/>
                </a:solidFill>
                <a:uFill>
                  <a:solidFill>
                    <a:srgbClr val="000000"/>
                  </a:solidFill>
                </a:uFill>
                <a:latin typeface="Times New Roman"/>
                <a:ea typeface="Arial Unicode MS"/>
                <a:cs typeface="Times New Roman"/>
              </a:rPr>
              <a:t>nesplní svou oznamovací povinnost podle tohoto zákona řádně a ve stanovené lhůtě,</a:t>
            </a:r>
            <a:endParaRPr lang="cs-CZ" dirty="0" smtClean="0">
              <a:solidFill>
                <a:srgbClr val="00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 pos="540385" algn="l"/>
              </a:tabLst>
            </a:pPr>
            <a:r>
              <a:rPr lang="cs-CZ" dirty="0" smtClean="0">
                <a:solidFill>
                  <a:srgbClr val="000000"/>
                </a:solidFill>
                <a:uFill>
                  <a:solidFill>
                    <a:srgbClr val="000000"/>
                  </a:solidFill>
                </a:uFill>
                <a:latin typeface="Times New Roman"/>
                <a:ea typeface="Arial Unicode MS"/>
                <a:cs typeface="Times New Roman"/>
              </a:rPr>
              <a:t>nesprávně vyúčtuje znalečné.</a:t>
            </a:r>
            <a:endParaRPr lang="cs-CZ" dirty="0" smtClean="0">
              <a:solidFill>
                <a:srgbClr val="000000"/>
              </a:solidFill>
              <a:uFill>
                <a:solidFill>
                  <a:srgbClr val="000000"/>
                </a:solidFill>
              </a:uFill>
              <a:latin typeface="Times New Roman"/>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Za přestupek podle odstavce 1 písm. l) až n) lze uložit pokutu až do výše 100 000 Kč, za přestupek podle odstavce 1 písm. h), i) nebo k) pokutu do 250 000 Kč nebo vyškrtnutí ze seznamu a za přestupek podle odstavce 1 písm. a) až g) nebo j) lze uložit pokutu až do výše 500 000 Kč nebo vyškrtnutí ze seznamu.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a:t>
            </a:r>
            <a:r>
              <a:rPr lang="cs-CZ" dirty="0" smtClean="0">
                <a:solidFill>
                  <a:srgbClr val="FF0000"/>
                </a:solidFill>
                <a:uFill>
                  <a:solidFill>
                    <a:srgbClr val="000000"/>
                  </a:solidFill>
                </a:uFill>
                <a:latin typeface="Times New Roman"/>
                <a:ea typeface="Arial Unicode MS"/>
                <a:cs typeface="Arial Unicode MS"/>
              </a:rPr>
              <a:t>Za přestupek podle tohoto zákona nelze uložit napomenutí ani upustit od uložení správního trestu.</a:t>
            </a:r>
            <a:endParaRPr lang="cs-CZ" sz="2800" dirty="0" smtClean="0">
              <a:solidFill>
                <a:srgbClr val="FF0000"/>
              </a:solidFill>
              <a:uFill>
                <a:solidFill>
                  <a:srgbClr val="000000"/>
                </a:solidFill>
              </a:uFill>
              <a:latin typeface="Trebuchet MS"/>
              <a:ea typeface="Arial Unicode MS"/>
              <a:cs typeface="Arial Unicode MS"/>
            </a:endParaRPr>
          </a:p>
          <a:p>
            <a:pPr>
              <a:buNone/>
            </a:pPr>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229600" cy="1143000"/>
          </a:xfrm>
        </p:spPr>
        <p:txBody>
          <a:bodyPr/>
          <a:lstStyle/>
          <a:p>
            <a:endParaRPr lang="cs-CZ"/>
          </a:p>
        </p:txBody>
      </p:sp>
      <p:sp>
        <p:nvSpPr>
          <p:cNvPr id="3" name="Zástupný symbol pro obsah 2"/>
          <p:cNvSpPr>
            <a:spLocks noGrp="1"/>
          </p:cNvSpPr>
          <p:nvPr>
            <p:ph idx="1"/>
          </p:nvPr>
        </p:nvSpPr>
        <p:spPr>
          <a:xfrm>
            <a:off x="323528" y="332656"/>
            <a:ext cx="8424936" cy="5904656"/>
          </a:xfrm>
        </p:spPr>
        <p:txBody>
          <a:bodyPr>
            <a:normAutofit fontScale="62500" lnSpcReduction="20000"/>
          </a:bodyPr>
          <a:lstStyle/>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38</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a:t>
            </a:r>
            <a:r>
              <a:rPr lang="cs-CZ" dirty="0" smtClean="0">
                <a:solidFill>
                  <a:srgbClr val="FF0000"/>
                </a:solidFill>
                <a:uFill>
                  <a:solidFill>
                    <a:srgbClr val="000000"/>
                  </a:solidFill>
                </a:uFill>
                <a:latin typeface="Times New Roman"/>
                <a:ea typeface="Arial Unicode MS"/>
                <a:cs typeface="Arial Unicode MS"/>
              </a:rPr>
              <a:t>Jiná osoba se dopustí přestupku tím, že</a:t>
            </a:r>
            <a:endParaRPr lang="cs-CZ" sz="2800" dirty="0" smtClean="0">
              <a:solidFill>
                <a:srgbClr val="FF0000"/>
              </a:solidFill>
              <a:uFill>
                <a:solidFill>
                  <a:srgbClr val="000000"/>
                </a:solidFill>
              </a:uFill>
              <a:latin typeface="Trebuchet MS"/>
              <a:ea typeface="Arial Unicode MS"/>
              <a:cs typeface="Arial Unicode MS"/>
            </a:endParaRPr>
          </a:p>
          <a:p>
            <a:pPr lvl="1" algn="just">
              <a:buFont typeface="+mj-lt"/>
              <a:buAutoNum type="alphaLcParenR"/>
              <a:tabLst>
                <a:tab pos="269875" algn="l"/>
                <a:tab pos="449580" algn="l"/>
              </a:tabLst>
            </a:pPr>
            <a:r>
              <a:rPr lang="cs-CZ" dirty="0" smtClean="0">
                <a:solidFill>
                  <a:srgbClr val="FF0000"/>
                </a:solidFill>
                <a:uFill>
                  <a:solidFill>
                    <a:srgbClr val="000000"/>
                  </a:solidFill>
                </a:uFill>
                <a:latin typeface="Times New Roman"/>
                <a:ea typeface="Arial Unicode MS"/>
                <a:cs typeface="Times New Roman"/>
              </a:rPr>
              <a:t>se neoprávněně vydává za znalce, znaleckou kancelář nebo znalecký ústav,</a:t>
            </a:r>
            <a:endParaRPr lang="cs-CZ" dirty="0" smtClean="0">
              <a:solidFill>
                <a:srgbClr val="FF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 pos="449580" algn="l"/>
              </a:tabLst>
            </a:pPr>
            <a:r>
              <a:rPr lang="cs-CZ" dirty="0" smtClean="0">
                <a:solidFill>
                  <a:srgbClr val="FF0000"/>
                </a:solidFill>
                <a:uFill>
                  <a:solidFill>
                    <a:srgbClr val="000000"/>
                  </a:solidFill>
                </a:uFill>
                <a:latin typeface="Times New Roman"/>
                <a:ea typeface="Arial Unicode MS"/>
                <a:cs typeface="Times New Roman"/>
              </a:rPr>
              <a:t>neoprávněně vykonává znaleckou činnost,</a:t>
            </a:r>
            <a:endParaRPr lang="cs-CZ" dirty="0" smtClean="0">
              <a:solidFill>
                <a:srgbClr val="FF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 pos="449580" algn="l"/>
              </a:tabLst>
            </a:pPr>
            <a:r>
              <a:rPr lang="cs-CZ" dirty="0" smtClean="0">
                <a:solidFill>
                  <a:srgbClr val="000000"/>
                </a:solidFill>
                <a:uFill>
                  <a:solidFill>
                    <a:srgbClr val="000000"/>
                  </a:solidFill>
                </a:uFill>
                <a:latin typeface="Times New Roman"/>
                <a:ea typeface="Arial Unicode MS"/>
                <a:cs typeface="Times New Roman"/>
              </a:rPr>
              <a:t>poruší povinnost mlčenlivosti podle § 20,</a:t>
            </a:r>
            <a:endParaRPr lang="cs-CZ" dirty="0" smtClean="0">
              <a:solidFill>
                <a:srgbClr val="000000"/>
              </a:solidFill>
              <a:uFill>
                <a:solidFill>
                  <a:srgbClr val="000000"/>
                </a:solidFill>
              </a:uFill>
              <a:latin typeface="Times New Roman"/>
              <a:ea typeface="Arial Unicode MS"/>
              <a:cs typeface="Arial Unicode MS"/>
            </a:endParaRPr>
          </a:p>
          <a:p>
            <a:pPr lvl="1" algn="just">
              <a:buFont typeface="+mj-lt"/>
              <a:buAutoNum type="alphaLcParenR"/>
              <a:tabLst>
                <a:tab pos="269875" algn="l"/>
                <a:tab pos="449580" algn="l"/>
              </a:tabLst>
            </a:pPr>
            <a:r>
              <a:rPr lang="cs-CZ" dirty="0" smtClean="0">
                <a:solidFill>
                  <a:srgbClr val="000000"/>
                </a:solidFill>
                <a:uFill>
                  <a:solidFill>
                    <a:srgbClr val="000000"/>
                  </a:solidFill>
                </a:uFill>
                <a:latin typeface="Times New Roman"/>
                <a:ea typeface="Arial Unicode MS"/>
                <a:cs typeface="Times New Roman"/>
              </a:rPr>
              <a:t>nevrátí po vyškrtnutí nebo výmazu ze seznamu znaleckou pečeť, průkaz a podklady sloužící pro vypracování znaleckého posudku podle § 28 odst. 5 nebo 6.</a:t>
            </a:r>
            <a:endParaRPr lang="cs-CZ" dirty="0" smtClean="0">
              <a:solidFill>
                <a:srgbClr val="000000"/>
              </a:solidFill>
              <a:uFill>
                <a:solidFill>
                  <a:srgbClr val="000000"/>
                </a:solidFill>
              </a:uFill>
              <a:latin typeface="Times New Roman"/>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Za přestupek podle odstavce 1 lze uložit pokutu až do výše 500 000 Kč; nelze uložit napomenutí ani upustit od uložení správního trestu.</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39</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Společná ustanovení k přestupkům</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Přestupky podle tohoto zákona v prvním stupni projednává u znalců a jiných fyzických osob příslušný krajský soud a u znaleckých kanceláří, znaleckých ústavů a jiných právnických osob ministerstvo. Ministerstvo může v odůvodněných případech projednat i přestupek, k jehož projednání je jinak příslušný krajský soud.</a:t>
            </a:r>
            <a:endParaRPr lang="cs-CZ" sz="2800" dirty="0" smtClean="0">
              <a:solidFill>
                <a:srgbClr val="000000"/>
              </a:solidFill>
              <a:uFill>
                <a:solidFill>
                  <a:srgbClr val="000000"/>
                </a:solidFill>
              </a:uFill>
              <a:latin typeface="Trebuchet MS"/>
              <a:ea typeface="Arial Unicode MS"/>
              <a:cs typeface="Arial Unicode MS"/>
            </a:endParaRPr>
          </a:p>
          <a:p>
            <a:pPr>
              <a:buNone/>
            </a:pPr>
            <a:endParaRPr lang="cs-CZ"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692696"/>
            <a:ext cx="8229600" cy="5433467"/>
          </a:xfrm>
        </p:spPr>
        <p:txBody>
          <a:bodyPr>
            <a:normAutofit fontScale="62500" lnSpcReduction="20000"/>
          </a:bodyPr>
          <a:lstStyle/>
          <a:p>
            <a:pPr>
              <a:buNone/>
            </a:pPr>
            <a:r>
              <a:rPr lang="cs-CZ" dirty="0" smtClean="0"/>
              <a:t> (2) Promlčecí doba činí 5 let ode dne, kdy byl přestupek spáchán.</a:t>
            </a:r>
          </a:p>
          <a:p>
            <a:pPr>
              <a:buNone/>
            </a:pPr>
            <a:r>
              <a:rPr lang="cs-CZ" dirty="0" smtClean="0"/>
              <a:t> (3) Při stanovení druhu a výměry sankce se přihlédne též ke skutečnosti, zda již byla v minulosti této osobě uložena výtka podle § 40.</a:t>
            </a:r>
          </a:p>
          <a:p>
            <a:pPr algn="just">
              <a:buNone/>
            </a:pPr>
            <a:r>
              <a:rPr lang="cs-CZ" dirty="0" smtClean="0"/>
              <a:t>(4) Údaj o pravomocném rozhodnutí, kterým byl znalec, znalecká kancelář nebo znalecký ústav uznán vinným ze spáchání přestupku, zaznamená ministerstvo nebo krajský soud do seznamu bez zbytečného odkladu, nejpozději však do 10 pracovních dnů poté, co rozhodnutí nabylo právní moci; a to i v případě, že došlo k pozastavení znaleckého oprávnění nebo výmazu či vyškrtnutí ze seznamu. Údaj o pravomocném rozhodnutí, kterým byl znalec, znalecký kancelář nebo znalecký ústav uznán vinným ze spáchání přestupku, je po uplynutí 5 let ode dne nabytí právní moci rozhodnutí o přestupku zapsán do seznamu pouze jako neveřejný údaj.</a:t>
            </a:r>
          </a:p>
          <a:p>
            <a:pPr algn="ctr">
              <a:buNone/>
            </a:pPr>
            <a:endParaRPr lang="cs-CZ" dirty="0" smtClean="0"/>
          </a:p>
          <a:p>
            <a:pPr algn="ctr">
              <a:buNone/>
            </a:pPr>
            <a:r>
              <a:rPr lang="cs-CZ" dirty="0" smtClean="0"/>
              <a:t>§ 40</a:t>
            </a:r>
          </a:p>
          <a:p>
            <a:pPr algn="ctr">
              <a:buNone/>
            </a:pPr>
            <a:r>
              <a:rPr lang="cs-CZ" dirty="0" smtClean="0"/>
              <a:t>Výtka</a:t>
            </a:r>
          </a:p>
          <a:p>
            <a:pPr algn="just">
              <a:buNone/>
            </a:pPr>
            <a:r>
              <a:rPr lang="cs-CZ" dirty="0" smtClean="0"/>
              <a:t>      Drobné nedostatky ve výkonu znalecké činnosti a drobné poklesky v chování příslušný krajský soud nebo ministerstvo znalci písemně vytkne. Písemná výtka se zaznamená jako neveřejný údaj do seznamu. </a:t>
            </a:r>
            <a:endParaRPr 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a:xfrm>
            <a:off x="611560" y="692696"/>
            <a:ext cx="7992888" cy="5544616"/>
          </a:xfrm>
        </p:spPr>
        <p:txBody>
          <a:bodyPr>
            <a:normAutofit fontScale="47500" lnSpcReduction="20000"/>
          </a:bodyPr>
          <a:lstStyle/>
          <a:p>
            <a:pPr>
              <a:lnSpc>
                <a:spcPct val="115000"/>
              </a:lnSpc>
              <a:spcBef>
                <a:spcPts val="1200"/>
              </a:spcBef>
            </a:pPr>
            <a:r>
              <a:rPr lang="cs-CZ" b="1" dirty="0" smtClean="0">
                <a:solidFill>
                  <a:srgbClr val="000000"/>
                </a:solidFill>
                <a:uFill>
                  <a:solidFill>
                    <a:srgbClr val="000000"/>
                  </a:solidFill>
                </a:uFill>
                <a:latin typeface="Times New Roman"/>
                <a:ea typeface="Arial Unicode MS"/>
                <a:cs typeface="Arial Unicode MS"/>
              </a:rPr>
              <a:t>Hlava VI</a:t>
            </a:r>
            <a:endParaRPr lang="cs-CZ" sz="2800" dirty="0" smtClean="0">
              <a:solidFill>
                <a:srgbClr val="000000"/>
              </a:solidFill>
              <a:uFill>
                <a:solidFill>
                  <a:srgbClr val="000000"/>
                </a:solidFill>
              </a:uFill>
              <a:latin typeface="Trebuchet MS"/>
              <a:ea typeface="Arial Unicode MS"/>
              <a:cs typeface="Arial Unicode MS"/>
            </a:endParaRPr>
          </a:p>
          <a:p>
            <a:pPr>
              <a:lnSpc>
                <a:spcPct val="115000"/>
              </a:lnSpc>
            </a:pPr>
            <a:r>
              <a:rPr lang="cs-CZ" b="1" dirty="0" smtClean="0">
                <a:solidFill>
                  <a:srgbClr val="000000"/>
                </a:solidFill>
                <a:uFill>
                  <a:solidFill>
                    <a:srgbClr val="000000"/>
                  </a:solidFill>
                </a:uFill>
                <a:latin typeface="Times New Roman"/>
                <a:ea typeface="Arial Unicode MS"/>
                <a:cs typeface="Arial Unicode MS"/>
              </a:rPr>
              <a:t>Ustanovení společná, zmocňovací, přechodná a zrušovací</a:t>
            </a:r>
            <a:endParaRPr lang="cs-CZ" sz="2800" dirty="0" smtClean="0">
              <a:solidFill>
                <a:srgbClr val="000000"/>
              </a:solidFill>
              <a:uFill>
                <a:solidFill>
                  <a:srgbClr val="000000"/>
                </a:solidFill>
              </a:uFill>
              <a:latin typeface="Trebuchet MS"/>
              <a:ea typeface="Arial Unicode MS"/>
              <a:cs typeface="Arial Unicode MS"/>
            </a:endParaRPr>
          </a:p>
          <a:p>
            <a:pPr>
              <a:lnSpc>
                <a:spcPct val="115000"/>
              </a:lnSpc>
              <a:spcBef>
                <a:spcPts val="1200"/>
              </a:spcBef>
            </a:pPr>
            <a:r>
              <a:rPr lang="cs-CZ" b="1" dirty="0" smtClean="0">
                <a:solidFill>
                  <a:srgbClr val="000000"/>
                </a:solidFill>
                <a:uFill>
                  <a:solidFill>
                    <a:srgbClr val="000000"/>
                  </a:solidFill>
                </a:uFill>
                <a:latin typeface="Times New Roman"/>
                <a:ea typeface="Arial Unicode MS"/>
                <a:cs typeface="Arial Unicode MS"/>
              </a:rPr>
              <a:t>Díl I</a:t>
            </a:r>
            <a:endParaRPr lang="cs-CZ" sz="2800" dirty="0" smtClean="0">
              <a:solidFill>
                <a:srgbClr val="000000"/>
              </a:solidFill>
              <a:uFill>
                <a:solidFill>
                  <a:srgbClr val="000000"/>
                </a:solidFill>
              </a:uFill>
              <a:latin typeface="Trebuchet MS"/>
              <a:ea typeface="Arial Unicode MS"/>
              <a:cs typeface="Arial Unicode MS"/>
            </a:endParaRPr>
          </a:p>
          <a:p>
            <a:pPr>
              <a:lnSpc>
                <a:spcPct val="115000"/>
              </a:lnSpc>
            </a:pPr>
            <a:r>
              <a:rPr lang="cs-CZ" b="1" dirty="0" smtClean="0">
                <a:solidFill>
                  <a:srgbClr val="000000"/>
                </a:solidFill>
                <a:uFill>
                  <a:solidFill>
                    <a:srgbClr val="000000"/>
                  </a:solidFill>
                </a:uFill>
                <a:latin typeface="Times New Roman"/>
                <a:ea typeface="Arial Unicode MS"/>
                <a:cs typeface="Arial Unicode MS"/>
              </a:rPr>
              <a:t>Společná ustanovení</a:t>
            </a:r>
            <a:endParaRPr lang="cs-CZ" sz="2800" dirty="0" smtClean="0">
              <a:solidFill>
                <a:srgbClr val="000000"/>
              </a:solidFill>
              <a:uFill>
                <a:solidFill>
                  <a:srgbClr val="000000"/>
                </a:solidFill>
              </a:uFill>
              <a:latin typeface="Trebuchet MS"/>
              <a:ea typeface="Arial Unicode MS"/>
              <a:cs typeface="Arial Unicode MS"/>
            </a:endParaRPr>
          </a:p>
          <a:p>
            <a:pPr>
              <a:lnSpc>
                <a:spcPct val="115000"/>
              </a:lnSpc>
              <a:spcBef>
                <a:spcPts val="1200"/>
              </a:spcBef>
            </a:pPr>
            <a:r>
              <a:rPr lang="cs-CZ" dirty="0" smtClean="0">
                <a:solidFill>
                  <a:srgbClr val="000000"/>
                </a:solidFill>
                <a:uFill>
                  <a:solidFill>
                    <a:srgbClr val="000000"/>
                  </a:solidFill>
                </a:uFill>
                <a:latin typeface="Times New Roman"/>
                <a:ea typeface="Arial Unicode MS"/>
                <a:cs typeface="Arial Unicode MS"/>
              </a:rPr>
              <a:t>§ 41</a:t>
            </a:r>
            <a:endParaRPr lang="cs-CZ" sz="2800" dirty="0" smtClean="0">
              <a:solidFill>
                <a:srgbClr val="000000"/>
              </a:solidFill>
              <a:uFill>
                <a:solidFill>
                  <a:srgbClr val="000000"/>
                </a:solidFill>
              </a:uFill>
              <a:latin typeface="Trebuchet MS"/>
              <a:ea typeface="Arial Unicode MS"/>
              <a:cs typeface="Arial Unicode MS"/>
            </a:endParaRPr>
          </a:p>
          <a:p>
            <a:pPr indent="269875" algn="just">
              <a:lnSpc>
                <a:spcPct val="115000"/>
              </a:lnSpc>
              <a:spcBef>
                <a:spcPts val="1200"/>
              </a:spcBef>
              <a:spcAft>
                <a:spcPts val="0"/>
              </a:spcAft>
            </a:pPr>
            <a:r>
              <a:rPr lang="cs-CZ" dirty="0" smtClean="0">
                <a:solidFill>
                  <a:srgbClr val="000000"/>
                </a:solidFill>
                <a:uFill>
                  <a:solidFill>
                    <a:srgbClr val="000000"/>
                  </a:solidFill>
                </a:uFill>
                <a:latin typeface="Times New Roman"/>
                <a:ea typeface="Arial Unicode MS"/>
                <a:cs typeface="Arial Unicode MS"/>
              </a:rPr>
              <a:t>Bylo-li zahájeno se znalcem, znaleckou kanceláří nebo znaleckým ústavem správní řízení, jehož výsledkem může být uložení sankce nebo výtky, dokončí se toto řízení i v případě, kdy bylo rozhodnuto o zániku znaleckého oprávnění z jiných důvodů; to neplatí, pokud znalec zemřel. </a:t>
            </a:r>
            <a:endParaRPr lang="cs-CZ" sz="2800" dirty="0" smtClean="0">
              <a:solidFill>
                <a:srgbClr val="000000"/>
              </a:solidFill>
              <a:uFill>
                <a:solidFill>
                  <a:srgbClr val="000000"/>
                </a:solidFill>
              </a:uFill>
              <a:latin typeface="Trebuchet MS"/>
              <a:ea typeface="Arial Unicode MS"/>
              <a:cs typeface="Arial Unicode MS"/>
            </a:endParaRPr>
          </a:p>
          <a:p>
            <a:pPr>
              <a:lnSpc>
                <a:spcPct val="115000"/>
              </a:lnSpc>
              <a:spcBef>
                <a:spcPts val="1200"/>
              </a:spcBef>
            </a:pPr>
            <a:r>
              <a:rPr lang="cs-CZ" dirty="0" smtClean="0">
                <a:solidFill>
                  <a:srgbClr val="000000"/>
                </a:solidFill>
                <a:uFill>
                  <a:solidFill>
                    <a:srgbClr val="000000"/>
                  </a:solidFill>
                </a:uFill>
                <a:latin typeface="Times New Roman"/>
                <a:ea typeface="Arial Unicode MS"/>
                <a:cs typeface="Arial Unicode MS"/>
              </a:rPr>
              <a:t>§ 42</a:t>
            </a:r>
            <a:endParaRPr lang="cs-CZ" sz="2800" dirty="0" smtClean="0">
              <a:solidFill>
                <a:srgbClr val="000000"/>
              </a:solidFill>
              <a:uFill>
                <a:solidFill>
                  <a:srgbClr val="000000"/>
                </a:solidFill>
              </a:uFill>
              <a:latin typeface="Trebuchet MS"/>
              <a:ea typeface="Arial Unicode MS"/>
              <a:cs typeface="Arial Unicode MS"/>
            </a:endParaRPr>
          </a:p>
          <a:p>
            <a:pPr marL="342900" lvl="0" indent="-34290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Rozhodl-li ve věcech podle tohoto zákona Městský soud v Praze, je v prvním stupni ve správním soudnictví místně příslušný Krajský soud v Praze, rozhodl-li Krajský soud v Praze, je příslušný Městský soud v Praze, rozhodl-li Krajský soud v Českých Budějovicích, je příslušný Krajský soud v Plzni, rozhodl-li Krajský soud v Plzni, je příslušný Krajský soud V Českých Budějovicích, rozhodl-li Krajský soud v Ústí nad Labem, je příslušný Krajský soud v Hradci Králové, rozhodl-li Krajský soud v Hradci Králové, je příslušný Krajský soud v Ústí nad Labem, rozhodl-li Krajský soud v Brně, je příslušný Krajský soud v Ostravě a rozhodl-li Krajský soud v Ostravě, je příslušný Krajský soud v Brně.</a:t>
            </a:r>
            <a:endParaRPr lang="cs-CZ" sz="2800" dirty="0" smtClean="0">
              <a:solidFill>
                <a:srgbClr val="000000"/>
              </a:solidFill>
              <a:uFill>
                <a:solidFill>
                  <a:srgbClr val="000000"/>
                </a:solidFill>
              </a:uFill>
              <a:latin typeface="Trebuchet MS"/>
              <a:ea typeface="Arial Unicode MS"/>
              <a:cs typeface="Arial Unicode MS"/>
            </a:endParaRPr>
          </a:p>
          <a:p>
            <a:pPr marL="342900" lvl="0" indent="-34290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Nadřízeným správním orgánem krajského soudu je ministerstvo.</a:t>
            </a:r>
            <a:endParaRPr lang="cs-CZ" sz="2800" dirty="0" smtClean="0">
              <a:solidFill>
                <a:srgbClr val="000000"/>
              </a:solidFill>
              <a:uFill>
                <a:solidFill>
                  <a:srgbClr val="000000"/>
                </a:solidFill>
              </a:uFill>
              <a:latin typeface="Trebuchet MS"/>
              <a:ea typeface="Arial Unicode MS"/>
              <a:cs typeface="Arial Unicode MS"/>
            </a:endParaRPr>
          </a:p>
          <a:p>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67544" y="260648"/>
            <a:ext cx="8280920" cy="6048672"/>
          </a:xfrm>
        </p:spPr>
        <p:txBody>
          <a:bodyPr>
            <a:normAutofit fontScale="32500" lnSpcReduction="20000"/>
          </a:bodyPr>
          <a:lstStyle/>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Díl II</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Aft>
                <a:spcPts val="0"/>
              </a:spcAft>
              <a:buNone/>
            </a:pPr>
            <a:r>
              <a:rPr lang="cs-CZ" sz="3700" b="1" dirty="0" smtClean="0">
                <a:solidFill>
                  <a:srgbClr val="000000"/>
                </a:solidFill>
                <a:uFill>
                  <a:solidFill>
                    <a:srgbClr val="000000"/>
                  </a:solidFill>
                </a:uFill>
                <a:latin typeface="Times New Roman"/>
                <a:ea typeface="Arial Unicode MS"/>
                <a:cs typeface="Arial Unicode MS"/>
              </a:rPr>
              <a:t>Zmocňovací ustanovení</a:t>
            </a:r>
            <a:endParaRPr lang="cs-CZ" sz="37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sz="3700" dirty="0" smtClean="0">
                <a:solidFill>
                  <a:srgbClr val="000000"/>
                </a:solidFill>
                <a:uFill>
                  <a:solidFill>
                    <a:srgbClr val="000000"/>
                  </a:solidFill>
                </a:uFill>
                <a:latin typeface="Times New Roman"/>
                <a:ea typeface="Arial Unicode MS"/>
                <a:cs typeface="Arial Unicode MS"/>
              </a:rPr>
              <a:t>§ 43</a:t>
            </a:r>
            <a:endParaRPr lang="cs-CZ" sz="3700" dirty="0" smtClean="0">
              <a:solidFill>
                <a:srgbClr val="000000"/>
              </a:solidFill>
              <a:uFill>
                <a:solidFill>
                  <a:srgbClr val="000000"/>
                </a:solidFill>
              </a:uFill>
              <a:latin typeface="Trebuchet MS"/>
              <a:ea typeface="Arial Unicode MS"/>
              <a:cs typeface="Arial Unicode MS"/>
            </a:endParaRPr>
          </a:p>
          <a:p>
            <a:pPr algn="ctr">
              <a:lnSpc>
                <a:spcPct val="115000"/>
              </a:lnSpc>
              <a:spcAft>
                <a:spcPts val="0"/>
              </a:spcAft>
            </a:pPr>
            <a:r>
              <a:rPr lang="cs-CZ" sz="3700" dirty="0" smtClean="0">
                <a:solidFill>
                  <a:srgbClr val="000000"/>
                </a:solidFill>
                <a:uFill>
                  <a:solidFill>
                    <a:srgbClr val="000000"/>
                  </a:solidFill>
                </a:uFill>
                <a:latin typeface="Times New Roman"/>
                <a:ea typeface="Times New Roman Bold"/>
                <a:cs typeface="Arial Unicode MS"/>
              </a:rPr>
              <a:t> </a:t>
            </a:r>
            <a:endParaRPr lang="cs-CZ" sz="3700" dirty="0" smtClean="0">
              <a:solidFill>
                <a:srgbClr val="000000"/>
              </a:solidFill>
              <a:uFill>
                <a:solidFill>
                  <a:srgbClr val="000000"/>
                </a:solidFill>
              </a:uFill>
              <a:latin typeface="Trebuchet MS"/>
              <a:ea typeface="Arial Unicode MS"/>
              <a:cs typeface="Arial Unicode MS"/>
            </a:endParaRPr>
          </a:p>
          <a:p>
            <a:pPr algn="just">
              <a:lnSpc>
                <a:spcPct val="115000"/>
              </a:lnSpc>
              <a:spcAft>
                <a:spcPts val="0"/>
              </a:spcAft>
              <a:buNone/>
            </a:pPr>
            <a:r>
              <a:rPr lang="cs-CZ" sz="3700" dirty="0" smtClean="0">
                <a:solidFill>
                  <a:srgbClr val="000000"/>
                </a:solidFill>
                <a:uFill>
                  <a:solidFill>
                    <a:srgbClr val="000000"/>
                  </a:solidFill>
                </a:uFill>
                <a:latin typeface="Times New Roman"/>
                <a:ea typeface="Arial Unicode MS"/>
                <a:cs typeface="Arial Unicode MS"/>
              </a:rPr>
              <a:t>         Ministerstvo upraví vyhláškou také podrobnosti o vzniku, pozastavení a zániku znaleckého oprávnění, zápisu a vyškrtnutí ze seznamu, zřizování a působnosti poradních sborů a podrobnosti o výkonu znalecké činnosti.</a:t>
            </a:r>
            <a:endParaRPr lang="cs-CZ" sz="37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sz="3700" b="1" dirty="0" smtClean="0">
                <a:solidFill>
                  <a:srgbClr val="000000"/>
                </a:solidFill>
                <a:uFill>
                  <a:solidFill>
                    <a:srgbClr val="000000"/>
                  </a:solidFill>
                </a:uFill>
                <a:latin typeface="Times New Roman"/>
                <a:ea typeface="Arial Unicode MS"/>
                <a:cs typeface="Arial Unicode MS"/>
              </a:rPr>
              <a:t>Díl III</a:t>
            </a:r>
            <a:endParaRPr lang="cs-CZ" sz="3700" dirty="0" smtClean="0">
              <a:solidFill>
                <a:srgbClr val="000000"/>
              </a:solidFill>
              <a:uFill>
                <a:solidFill>
                  <a:srgbClr val="000000"/>
                </a:solidFill>
              </a:uFill>
              <a:latin typeface="Trebuchet MS"/>
              <a:ea typeface="Arial Unicode MS"/>
              <a:cs typeface="Arial Unicode MS"/>
            </a:endParaRPr>
          </a:p>
          <a:p>
            <a:pPr algn="ctr">
              <a:lnSpc>
                <a:spcPct val="115000"/>
              </a:lnSpc>
              <a:spcAft>
                <a:spcPts val="0"/>
              </a:spcAft>
              <a:buNone/>
            </a:pPr>
            <a:r>
              <a:rPr lang="cs-CZ" sz="3700" b="1" dirty="0" smtClean="0">
                <a:solidFill>
                  <a:srgbClr val="FF0000"/>
                </a:solidFill>
                <a:uFill>
                  <a:solidFill>
                    <a:srgbClr val="000000"/>
                  </a:solidFill>
                </a:uFill>
                <a:latin typeface="Times New Roman"/>
                <a:ea typeface="Arial Unicode MS"/>
                <a:cs typeface="Arial Unicode MS"/>
              </a:rPr>
              <a:t>Přechodná ustanovení</a:t>
            </a:r>
            <a:endParaRPr lang="cs-CZ" sz="3700" dirty="0" smtClean="0">
              <a:solidFill>
                <a:srgbClr val="FF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44</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sz="3700" dirty="0" smtClean="0">
                <a:solidFill>
                  <a:srgbClr val="000000"/>
                </a:solidFill>
                <a:uFill>
                  <a:solidFill>
                    <a:srgbClr val="000000"/>
                  </a:solidFill>
                </a:uFill>
                <a:latin typeface="Times New Roman"/>
                <a:ea typeface="Arial Unicode MS"/>
                <a:cs typeface="Arial Unicode MS"/>
              </a:rPr>
              <a:t>Řízení o jmenování znalce nebo zápisu znaleckého ústavu, která nebyla pravomocně skončena do dne nabytí účinnosti tohoto zákona, se dokončí podle zákona č. 36/1967 Sb. ve znění účinném přede dnem nabytí účinnosti tohoto zákona.</a:t>
            </a:r>
            <a:endParaRPr lang="cs-CZ" sz="37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sz="3700" dirty="0" smtClean="0">
                <a:solidFill>
                  <a:srgbClr val="000000"/>
                </a:solidFill>
                <a:uFill>
                  <a:solidFill>
                    <a:srgbClr val="000000"/>
                  </a:solidFill>
                </a:uFill>
                <a:latin typeface="Times New Roman"/>
                <a:ea typeface="Arial Unicode MS"/>
                <a:cs typeface="Arial Unicode MS"/>
              </a:rPr>
              <a:t>Řízení o přestupku a řízení o dosavadním správním deliktu, která nebyla pravomocně skončena do dne nabytí účinnosti tohoto zákona, se dokončí podle zákona č. 36/1967 Sb. ve znění účinném přede dnem nabytí účinnosti tohoto zákona.</a:t>
            </a:r>
            <a:endParaRPr lang="cs-CZ" sz="37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dirty="0" smtClean="0">
                <a:solidFill>
                  <a:srgbClr val="FF0000"/>
                </a:solidFill>
                <a:uFill>
                  <a:solidFill>
                    <a:srgbClr val="000000"/>
                  </a:solidFill>
                </a:uFill>
                <a:latin typeface="Times New Roman"/>
                <a:ea typeface="Arial Unicode MS"/>
                <a:cs typeface="Arial Unicode MS"/>
              </a:rPr>
              <a:t>§ 45</a:t>
            </a:r>
            <a:endParaRPr lang="cs-CZ" sz="2800" dirty="0" smtClean="0">
              <a:solidFill>
                <a:srgbClr val="FF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FF0000"/>
                </a:solidFill>
                <a:uFill>
                  <a:solidFill>
                    <a:srgbClr val="000000"/>
                  </a:solidFill>
                </a:uFill>
                <a:latin typeface="Times New Roman"/>
                <a:ea typeface="Arial Unicode MS"/>
                <a:cs typeface="Arial Unicode MS"/>
              </a:rPr>
              <a:t>Znalci</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sz="3700" dirty="0" smtClean="0">
                <a:solidFill>
                  <a:srgbClr val="FF0000"/>
                </a:solidFill>
                <a:uFill>
                  <a:solidFill>
                    <a:srgbClr val="000000"/>
                  </a:solidFill>
                </a:uFill>
                <a:latin typeface="Times New Roman"/>
                <a:ea typeface="Arial Unicode MS"/>
                <a:cs typeface="Arial Unicode MS"/>
              </a:rPr>
              <a:t>Znalec, který získal znalecké oprávnění podle dosavadních právních předpisů, je zapsán jako znalec do seznamu podle tohoto zákona. </a:t>
            </a:r>
            <a:endParaRPr lang="cs-CZ" sz="37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sz="3700" dirty="0" smtClean="0">
                <a:solidFill>
                  <a:srgbClr val="FF0000"/>
                </a:solidFill>
                <a:uFill>
                  <a:solidFill>
                    <a:srgbClr val="000000"/>
                  </a:solidFill>
                </a:uFill>
                <a:latin typeface="Times New Roman"/>
                <a:ea typeface="Arial Unicode MS"/>
                <a:cs typeface="Arial Unicode MS"/>
              </a:rPr>
              <a:t>Znalec podle odstavce 1 je oprávněn vykonávat znaleckou činnost podle tohoto zákona nejdéle po dobu 5 let ode dne nabytí účinnosti tohoto zákona; uplynutím této doby nebo zápisem do seznamu podle tohoto zákona ve stejném oboru a odvětví dosavadní znalecké oprávnění zaniká.</a:t>
            </a:r>
            <a:endParaRPr lang="cs-CZ" sz="3700" dirty="0" smtClean="0">
              <a:solidFill>
                <a:srgbClr val="FF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sz="3700" dirty="0" smtClean="0">
                <a:solidFill>
                  <a:srgbClr val="FF0000"/>
                </a:solidFill>
                <a:uFill>
                  <a:solidFill>
                    <a:srgbClr val="000000"/>
                  </a:solidFill>
                </a:uFill>
                <a:latin typeface="Times New Roman"/>
                <a:ea typeface="Arial Unicode MS"/>
                <a:cs typeface="Arial Unicode MS"/>
              </a:rPr>
              <a:t>Podá-li znalec jmenovaný podle dosavadních právních předpisů před uplynutím přechodného období podle odstavce 2 žádost o zápis do seznamu podle tohoto zákona, považuje se zvláštní část vstupní zkoušky za splněnou.</a:t>
            </a:r>
            <a:endParaRPr lang="cs-CZ" sz="3700" dirty="0" smtClean="0">
              <a:solidFill>
                <a:srgbClr val="FF0000"/>
              </a:solidFill>
              <a:uFill>
                <a:solidFill>
                  <a:srgbClr val="000000"/>
                </a:solidFill>
              </a:uFill>
              <a:latin typeface="Trebuchet MS"/>
              <a:ea typeface="Arial Unicode MS"/>
              <a:cs typeface="Arial Unicode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23528" y="260648"/>
            <a:ext cx="8363272" cy="5865515"/>
          </a:xfrm>
        </p:spPr>
        <p:txBody>
          <a:bodyPr>
            <a:normAutofit fontScale="55000" lnSpcReduction="20000"/>
          </a:bodyPr>
          <a:lstStyle/>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46</a:t>
            </a:r>
            <a:endParaRPr lang="cs-CZ" sz="2800" dirty="0" smtClean="0">
              <a:solidFill>
                <a:srgbClr val="000000"/>
              </a:solidFill>
              <a:uFill>
                <a:solidFill>
                  <a:srgbClr val="000000"/>
                </a:solidFill>
              </a:uFill>
              <a:latin typeface="Trebuchet MS"/>
              <a:ea typeface="Arial Unicode MS"/>
              <a:cs typeface="Arial Unicode MS"/>
            </a:endParaRPr>
          </a:p>
          <a:p>
            <a:pPr marL="269875" indent="269875" algn="ctr">
              <a:spcBef>
                <a:spcPts val="1200"/>
              </a:spcBef>
              <a:spcAft>
                <a:spcPts val="0"/>
              </a:spcAft>
              <a:buNone/>
              <a:tabLst>
                <a:tab pos="540385" algn="l"/>
                <a:tab pos="587375" algn="l"/>
              </a:tabLst>
            </a:pPr>
            <a:r>
              <a:rPr lang="cs-CZ" b="1" dirty="0" smtClean="0">
                <a:solidFill>
                  <a:srgbClr val="000000"/>
                </a:solidFill>
                <a:uFill>
                  <a:solidFill>
                    <a:srgbClr val="000000"/>
                  </a:solidFill>
                </a:uFill>
                <a:latin typeface="Times New Roman"/>
                <a:ea typeface="Arial Unicode MS"/>
                <a:cs typeface="Times New Roman"/>
              </a:rPr>
              <a:t>Znalecké ústavy</a:t>
            </a:r>
            <a:endParaRPr lang="cs-CZ" dirty="0" smtClean="0">
              <a:solidFill>
                <a:srgbClr val="000000"/>
              </a:solidFill>
              <a:uFill>
                <a:solidFill>
                  <a:srgbClr val="000000"/>
                </a:solidFill>
              </a:uFill>
              <a:latin typeface="Times New Roman"/>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Znalecký ústav zapsaný podle dosavadních právních předpisů v II. oddílu seznamu je zapsán jako znalecký ústav do seznamu podle tohoto zákona.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Znalecký ústav zapsaný podle dosavadních právních předpisů v I. oddílu seznamu je zapsán jako znalecká kancelář do seznamu podle tohoto zákona. Takto zapsaná znalecká kancelář musí do 1 roku ode dne nabytí účinnosti tohoto zákona prokázat ministerstvu, že vykonává znaleckou činnost pomocí alespoň 1 znalce oprávněného k výkonu znalecké činnosti podle § 5 nebo § 45 ve stejném oboru a odvětví a případně specializaci jako tato znalecká kancelář. V opačném případě ministerstvo vyškrtne znaleckou kancelář ze seznamu.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Je-li znaleckým ústavem zapsaným v I. oddílu, který získal znalecké oprávnění podle dosavadních právních předpisů, jiná osoba veřejného práva, její organizační složka nebo vnitřní organizační jednotka této složky, je zapsána jako znalecký ústav do seznamu podle tohoto zákona.</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Znalecký ústav podle odstavce 1 a 3 a znalecká kancelář podle odstavce 2 jsou zapsány do seznamu podle tohoto zákona nejdéle po dobu 5 let ode dne nabytí účinnosti tohoto zákona; uplynutím této doby nebo zápisem do seznamu podle tohoto zákona ve stejném oboru a odvětví dosavadní znalecké oprávnění zaniká.</a:t>
            </a:r>
            <a:endParaRPr lang="cs-CZ" sz="2800" dirty="0" smtClean="0">
              <a:solidFill>
                <a:srgbClr val="000000"/>
              </a:solidFill>
              <a:uFill>
                <a:solidFill>
                  <a:srgbClr val="000000"/>
                </a:solidFill>
              </a:uFill>
              <a:latin typeface="Trebuchet MS"/>
              <a:ea typeface="Arial Unicode MS"/>
              <a:cs typeface="Arial Unicode MS"/>
            </a:endParaRPr>
          </a:p>
          <a:p>
            <a:pPr>
              <a:buNone/>
            </a:pPr>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536" y="260648"/>
            <a:ext cx="8352928" cy="6048672"/>
          </a:xfrm>
        </p:spPr>
        <p:txBody>
          <a:bodyPr>
            <a:normAutofit fontScale="25000" lnSpcReduction="20000"/>
          </a:bodyPr>
          <a:lstStyle/>
          <a:p>
            <a:pPr algn="ctr">
              <a:lnSpc>
                <a:spcPct val="115000"/>
              </a:lnSpc>
              <a:spcBef>
                <a:spcPts val="1200"/>
              </a:spcBef>
              <a:spcAft>
                <a:spcPts val="0"/>
              </a:spcAft>
              <a:buNone/>
            </a:pPr>
            <a:r>
              <a:rPr lang="cs-CZ" sz="4900" dirty="0" smtClean="0">
                <a:solidFill>
                  <a:srgbClr val="000000"/>
                </a:solidFill>
                <a:uFill>
                  <a:solidFill>
                    <a:srgbClr val="000000"/>
                  </a:solidFill>
                </a:uFill>
                <a:latin typeface="Times New Roman"/>
                <a:ea typeface="Arial Unicode MS"/>
                <a:cs typeface="Arial Unicode MS"/>
              </a:rPr>
              <a:t>§ 47</a:t>
            </a:r>
            <a:endParaRPr lang="cs-CZ" sz="4900" dirty="0" smtClean="0">
              <a:solidFill>
                <a:srgbClr val="000000"/>
              </a:solidFill>
              <a:uFill>
                <a:solidFill>
                  <a:srgbClr val="000000"/>
                </a:solidFill>
              </a:uFill>
              <a:latin typeface="Trebuchet MS"/>
              <a:ea typeface="Arial Unicode MS"/>
              <a:cs typeface="Arial Unicode MS"/>
            </a:endParaRPr>
          </a:p>
          <a:p>
            <a:pPr marL="269875" indent="269875" algn="ctr">
              <a:spcBef>
                <a:spcPts val="1200"/>
              </a:spcBef>
              <a:spcAft>
                <a:spcPts val="0"/>
              </a:spcAft>
              <a:buNone/>
              <a:tabLst>
                <a:tab pos="540385" algn="l"/>
                <a:tab pos="587375" algn="l"/>
              </a:tabLst>
            </a:pPr>
            <a:r>
              <a:rPr lang="cs-CZ" sz="4900" b="1" dirty="0" smtClean="0">
                <a:solidFill>
                  <a:srgbClr val="000000"/>
                </a:solidFill>
                <a:uFill>
                  <a:solidFill>
                    <a:srgbClr val="000000"/>
                  </a:solidFill>
                </a:uFill>
                <a:latin typeface="Times New Roman"/>
                <a:ea typeface="Arial Unicode MS"/>
                <a:cs typeface="Times New Roman"/>
              </a:rPr>
              <a:t>Obory a odvětví výkonu znalecké činnosti</a:t>
            </a:r>
            <a:endParaRPr lang="cs-CZ" sz="4900" dirty="0" smtClean="0">
              <a:solidFill>
                <a:srgbClr val="000000"/>
              </a:solidFill>
              <a:uFill>
                <a:solidFill>
                  <a:srgbClr val="000000"/>
                </a:solidFill>
              </a:uFill>
              <a:latin typeface="Times New Roman"/>
              <a:ea typeface="Arial Unicode MS"/>
              <a:cs typeface="Arial Unicode MS"/>
            </a:endParaRPr>
          </a:p>
          <a:p>
            <a:pPr lvl="0" algn="just">
              <a:lnSpc>
                <a:spcPct val="115000"/>
              </a:lnSpc>
              <a:spcBef>
                <a:spcPts val="600"/>
              </a:spcBef>
              <a:spcAft>
                <a:spcPts val="600"/>
              </a:spcAft>
              <a:buFont typeface="+mj-lt"/>
              <a:buAutoNum type="arabicParenBoth"/>
            </a:pPr>
            <a:r>
              <a:rPr lang="cs-CZ" sz="4800" dirty="0" smtClean="0">
                <a:solidFill>
                  <a:srgbClr val="000000"/>
                </a:solidFill>
                <a:uFill>
                  <a:solidFill>
                    <a:srgbClr val="000000"/>
                  </a:solidFill>
                </a:uFill>
                <a:latin typeface="Times New Roman"/>
                <a:ea typeface="Arial Unicode MS"/>
                <a:cs typeface="Arial Unicode MS"/>
              </a:rPr>
              <a:t> Znalec, znalecká kancelář a znalecký ústav podle § 45 a 46 jsou zapsáni pro stejné obory a odvětví jako byli zapsáni do dne nabytí účinnosti tohoto zákona; zanikl-li takový obor nebo odvětví ode dne nabytí účinnosti toho zákona, jsou zapsáni do nejbližšího příbuzného oboru a odvětví. </a:t>
            </a:r>
            <a:endParaRPr lang="cs-CZ" sz="4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sz="4800" dirty="0" smtClean="0">
                <a:solidFill>
                  <a:srgbClr val="000000"/>
                </a:solidFill>
                <a:uFill>
                  <a:solidFill>
                    <a:srgbClr val="000000"/>
                  </a:solidFill>
                </a:uFill>
                <a:latin typeface="Times New Roman"/>
                <a:ea typeface="Arial Unicode MS"/>
                <a:cs typeface="Arial Unicode MS"/>
              </a:rPr>
              <a:t> Znalecká kancelář a znalecký ústav podle § 46 musí mít kromě oboru zapsáno i odvětví, a to s ohledem na dosavadní rozsah znaleckého oprávnění. </a:t>
            </a:r>
            <a:endParaRPr lang="cs-CZ" sz="4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sz="4800" dirty="0" smtClean="0">
                <a:solidFill>
                  <a:srgbClr val="000000"/>
                </a:solidFill>
                <a:uFill>
                  <a:solidFill>
                    <a:srgbClr val="000000"/>
                  </a:solidFill>
                </a:uFill>
                <a:latin typeface="Times New Roman"/>
                <a:ea typeface="Arial Unicode MS"/>
                <a:cs typeface="Arial Unicode MS"/>
              </a:rPr>
              <a:t> Převodní tabulku oborů, odvětví, specializací a rozsahů znaleckého oprávnění podle příbuznosti stanoví ministerstvo vyhláškou.</a:t>
            </a:r>
            <a:endParaRPr lang="cs-CZ" sz="4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sz="4900" b="1" dirty="0" smtClean="0">
                <a:solidFill>
                  <a:srgbClr val="000000"/>
                </a:solidFill>
                <a:uFill>
                  <a:solidFill>
                    <a:srgbClr val="000000"/>
                  </a:solidFill>
                </a:uFill>
                <a:latin typeface="Times New Roman"/>
                <a:ea typeface="Arial Unicode MS"/>
                <a:cs typeface="Arial Unicode MS"/>
              </a:rPr>
              <a:t>Díl IV</a:t>
            </a:r>
            <a:endParaRPr lang="cs-CZ" sz="4900" dirty="0" smtClean="0">
              <a:solidFill>
                <a:srgbClr val="000000"/>
              </a:solidFill>
              <a:uFill>
                <a:solidFill>
                  <a:srgbClr val="000000"/>
                </a:solidFill>
              </a:uFill>
              <a:latin typeface="Trebuchet MS"/>
              <a:ea typeface="Arial Unicode MS"/>
              <a:cs typeface="Arial Unicode MS"/>
            </a:endParaRPr>
          </a:p>
          <a:p>
            <a:pPr algn="ctr">
              <a:lnSpc>
                <a:spcPct val="115000"/>
              </a:lnSpc>
              <a:spcAft>
                <a:spcPts val="0"/>
              </a:spcAft>
              <a:buNone/>
            </a:pPr>
            <a:r>
              <a:rPr lang="cs-CZ" sz="4900" b="1" dirty="0" smtClean="0">
                <a:solidFill>
                  <a:srgbClr val="000000"/>
                </a:solidFill>
                <a:uFill>
                  <a:solidFill>
                    <a:srgbClr val="000000"/>
                  </a:solidFill>
                </a:uFill>
                <a:latin typeface="Times New Roman"/>
                <a:ea typeface="Arial Unicode MS"/>
                <a:cs typeface="Arial Unicode MS"/>
              </a:rPr>
              <a:t>Zrušovací ustanovení</a:t>
            </a:r>
            <a:endParaRPr lang="cs-CZ" sz="49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sz="4900" dirty="0" smtClean="0">
                <a:solidFill>
                  <a:srgbClr val="000000"/>
                </a:solidFill>
                <a:uFill>
                  <a:solidFill>
                    <a:srgbClr val="000000"/>
                  </a:solidFill>
                </a:uFill>
                <a:latin typeface="Times New Roman"/>
                <a:ea typeface="Arial Unicode MS"/>
                <a:cs typeface="Arial Unicode MS"/>
              </a:rPr>
              <a:t>§ 48</a:t>
            </a:r>
            <a:endParaRPr lang="cs-CZ" sz="4900" dirty="0" smtClean="0">
              <a:solidFill>
                <a:srgbClr val="000000"/>
              </a:solidFill>
              <a:uFill>
                <a:solidFill>
                  <a:srgbClr val="000000"/>
                </a:solidFill>
              </a:uFill>
              <a:latin typeface="Trebuchet MS"/>
              <a:ea typeface="Arial Unicode MS"/>
              <a:cs typeface="Arial Unicode MS"/>
            </a:endParaRPr>
          </a:p>
          <a:p>
            <a:pPr algn="just">
              <a:lnSpc>
                <a:spcPct val="115000"/>
              </a:lnSpc>
              <a:spcBef>
                <a:spcPts val="1200"/>
              </a:spcBef>
              <a:spcAft>
                <a:spcPts val="0"/>
              </a:spcAft>
              <a:buNone/>
            </a:pPr>
            <a:r>
              <a:rPr lang="cs-CZ" sz="4800" dirty="0" smtClean="0">
                <a:solidFill>
                  <a:srgbClr val="000000"/>
                </a:solidFill>
                <a:uFill>
                  <a:solidFill>
                    <a:srgbClr val="000000"/>
                  </a:solidFill>
                </a:uFill>
                <a:latin typeface="Times New Roman"/>
                <a:ea typeface="Arial Unicode MS"/>
                <a:cs typeface="Arial Unicode MS"/>
              </a:rPr>
              <a:t>           Zrušuje se:</a:t>
            </a:r>
            <a:endParaRPr lang="cs-CZ" sz="4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rabicPeriod"/>
              <a:tabLst>
                <a:tab pos="618490" algn="l"/>
                <a:tab pos="637540" algn="l"/>
              </a:tabLst>
            </a:pPr>
            <a:r>
              <a:rPr lang="cs-CZ" sz="4800" dirty="0" smtClean="0">
                <a:solidFill>
                  <a:srgbClr val="000000"/>
                </a:solidFill>
                <a:uFill>
                  <a:solidFill>
                    <a:srgbClr val="000000"/>
                  </a:solidFill>
                </a:uFill>
                <a:latin typeface="Times New Roman"/>
                <a:ea typeface="Arial Unicode MS"/>
                <a:cs typeface="Arial Unicode MS"/>
              </a:rPr>
              <a:t>Zákon č. 36/1967 Sb., o znalcích a tlumočnících.</a:t>
            </a:r>
            <a:endParaRPr lang="cs-CZ" sz="4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rabicPeriod"/>
              <a:tabLst>
                <a:tab pos="618490" algn="l"/>
                <a:tab pos="637540" algn="l"/>
              </a:tabLst>
            </a:pPr>
            <a:r>
              <a:rPr lang="cs-CZ" sz="4800" dirty="0" smtClean="0">
                <a:solidFill>
                  <a:srgbClr val="000000"/>
                </a:solidFill>
                <a:uFill>
                  <a:solidFill>
                    <a:srgbClr val="000000"/>
                  </a:solidFill>
                </a:uFill>
                <a:latin typeface="Times New Roman"/>
                <a:ea typeface="Arial Unicode MS"/>
                <a:cs typeface="Arial Unicode MS"/>
              </a:rPr>
              <a:t>Vyhláška Ministerstva spravedlnosti č. 37/1967 Sb., k provedení zákona o znalcích a tlumočnících.</a:t>
            </a:r>
            <a:endParaRPr lang="cs-CZ" sz="4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rabicPeriod"/>
              <a:tabLst>
                <a:tab pos="180340" algn="l"/>
                <a:tab pos="618490" algn="l"/>
                <a:tab pos="637540" algn="l"/>
              </a:tabLst>
            </a:pPr>
            <a:r>
              <a:rPr lang="cs-CZ" sz="4800" dirty="0" smtClean="0">
                <a:solidFill>
                  <a:srgbClr val="000000"/>
                </a:solidFill>
                <a:uFill>
                  <a:solidFill>
                    <a:srgbClr val="000000"/>
                  </a:solidFill>
                </a:uFill>
                <a:latin typeface="Times New Roman"/>
                <a:ea typeface="Arial Unicode MS"/>
                <a:cs typeface="Arial Unicode MS"/>
              </a:rPr>
              <a:t>Vyhláška č. 123/2015 Sb., která stanoví seznam znaleckých oborů a odvětví pro výkon znalecké činnosti.</a:t>
            </a:r>
            <a:endParaRPr lang="cs-CZ" sz="4800" dirty="0" smtClean="0">
              <a:solidFill>
                <a:srgbClr val="000000"/>
              </a:solidFill>
              <a:uFill>
                <a:solidFill>
                  <a:srgbClr val="000000"/>
                </a:solidFill>
              </a:uFill>
              <a:latin typeface="Trebuchet MS"/>
              <a:ea typeface="Arial Unicode MS"/>
              <a:cs typeface="Arial Unicode MS"/>
            </a:endParaRPr>
          </a:p>
          <a:p>
            <a:pPr marL="457200" algn="just">
              <a:lnSpc>
                <a:spcPct val="115000"/>
              </a:lnSpc>
              <a:spcAft>
                <a:spcPts val="0"/>
              </a:spcAft>
              <a:buNone/>
            </a:pP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600"/>
              </a:spcAft>
              <a:buNone/>
            </a:pPr>
            <a:r>
              <a:rPr lang="cs-CZ" sz="4900" b="1" cap="all" dirty="0" smtClean="0">
                <a:solidFill>
                  <a:srgbClr val="000000"/>
                </a:solidFill>
                <a:uFill>
                  <a:solidFill>
                    <a:srgbClr val="000000"/>
                  </a:solidFill>
                </a:uFill>
                <a:latin typeface="Times New Roman"/>
                <a:ea typeface="Arial Unicode MS"/>
                <a:cs typeface="Arial Unicode MS"/>
              </a:rPr>
              <a:t>ČÁST DRUHÁ</a:t>
            </a:r>
            <a:endParaRPr lang="cs-CZ" sz="4900" dirty="0" smtClean="0">
              <a:solidFill>
                <a:srgbClr val="000000"/>
              </a:solidFill>
              <a:uFill>
                <a:solidFill>
                  <a:srgbClr val="000000"/>
                </a:solidFill>
              </a:uFill>
              <a:latin typeface="Trebuchet MS"/>
              <a:ea typeface="Arial Unicode MS"/>
              <a:cs typeface="Arial Unicode MS"/>
            </a:endParaRPr>
          </a:p>
          <a:p>
            <a:pPr algn="ctr">
              <a:lnSpc>
                <a:spcPct val="115000"/>
              </a:lnSpc>
              <a:spcAft>
                <a:spcPts val="0"/>
              </a:spcAft>
              <a:buNone/>
            </a:pPr>
            <a:r>
              <a:rPr lang="cs-CZ" sz="4900" b="1" dirty="0" smtClean="0">
                <a:solidFill>
                  <a:srgbClr val="000000"/>
                </a:solidFill>
                <a:uFill>
                  <a:solidFill>
                    <a:srgbClr val="000000"/>
                  </a:solidFill>
                </a:uFill>
                <a:latin typeface="Times New Roman"/>
                <a:ea typeface="Arial Unicode MS"/>
                <a:cs typeface="Arial Unicode MS"/>
              </a:rPr>
              <a:t>ÚČINNOST</a:t>
            </a:r>
            <a:endParaRPr lang="cs-CZ" sz="49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sz="4900" dirty="0" smtClean="0">
                <a:solidFill>
                  <a:srgbClr val="000000"/>
                </a:solidFill>
                <a:uFill>
                  <a:solidFill>
                    <a:srgbClr val="000000"/>
                  </a:solidFill>
                </a:uFill>
                <a:latin typeface="Times New Roman"/>
                <a:ea typeface="Arial Unicode MS"/>
                <a:cs typeface="Arial Unicode MS"/>
              </a:rPr>
              <a:t>§ 49</a:t>
            </a:r>
            <a:endParaRPr lang="cs-CZ" sz="49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sz="4900" b="1" dirty="0" smtClean="0">
                <a:solidFill>
                  <a:srgbClr val="000000"/>
                </a:solidFill>
                <a:uFill>
                  <a:solidFill>
                    <a:srgbClr val="000000"/>
                  </a:solidFill>
                </a:uFill>
                <a:latin typeface="Times New Roman"/>
                <a:ea typeface="Arial Unicode MS"/>
                <a:cs typeface="Arial Unicode MS"/>
              </a:rPr>
              <a:t>Účinnost</a:t>
            </a:r>
            <a:endParaRPr lang="cs-CZ" sz="4900" dirty="0" smtClean="0">
              <a:solidFill>
                <a:srgbClr val="000000"/>
              </a:solidFill>
              <a:uFill>
                <a:solidFill>
                  <a:srgbClr val="000000"/>
                </a:solidFill>
              </a:uFill>
              <a:latin typeface="Trebuchet MS"/>
              <a:ea typeface="Arial Unicode MS"/>
              <a:cs typeface="Arial Unicode MS"/>
            </a:endParaRPr>
          </a:p>
          <a:p>
            <a:pPr indent="269875" algn="just">
              <a:lnSpc>
                <a:spcPct val="115000"/>
              </a:lnSpc>
              <a:spcBef>
                <a:spcPts val="1200"/>
              </a:spcBef>
              <a:spcAft>
                <a:spcPts val="0"/>
              </a:spcAft>
              <a:buNone/>
            </a:pPr>
            <a:r>
              <a:rPr lang="cs-CZ" sz="4800" dirty="0" smtClean="0">
                <a:solidFill>
                  <a:srgbClr val="000000"/>
                </a:solidFill>
                <a:uFill>
                  <a:solidFill>
                    <a:srgbClr val="000000"/>
                  </a:solidFill>
                </a:uFill>
                <a:latin typeface="Times New Roman"/>
                <a:ea typeface="Arial Unicode MS"/>
                <a:cs typeface="Arial Unicode MS"/>
              </a:rPr>
              <a:t>Tento zákon nabývá účinnosti dnem 1. ledna 2018.</a:t>
            </a:r>
            <a:endParaRPr lang="cs-CZ" sz="4800" dirty="0" smtClean="0">
              <a:solidFill>
                <a:srgbClr val="000000"/>
              </a:solidFill>
              <a:uFill>
                <a:solidFill>
                  <a:srgbClr val="000000"/>
                </a:solidFill>
              </a:uFill>
              <a:latin typeface="Trebuchet MS"/>
              <a:ea typeface="Arial Unicode MS"/>
              <a:cs typeface="Arial Unicode M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536" y="260648"/>
            <a:ext cx="8291264" cy="5865515"/>
          </a:xfrm>
        </p:spPr>
        <p:txBody>
          <a:bodyPr>
            <a:normAutofit fontScale="55000" lnSpcReduction="20000"/>
          </a:bodyPr>
          <a:lstStyle/>
          <a:p>
            <a:pPr algn="ctr">
              <a:spcAft>
                <a:spcPts val="0"/>
              </a:spcAft>
              <a:buNone/>
            </a:pPr>
            <a:r>
              <a:rPr lang="cs-CZ" b="1" cap="all" dirty="0" smtClean="0">
                <a:latin typeface="Times New Roman"/>
                <a:ea typeface="Times New Roman"/>
              </a:rPr>
              <a:t>VYHLÁŠKA</a:t>
            </a:r>
          </a:p>
          <a:p>
            <a:pPr algn="ctr">
              <a:spcBef>
                <a:spcPts val="600"/>
              </a:spcBef>
              <a:spcAft>
                <a:spcPts val="0"/>
              </a:spcAft>
              <a:buNone/>
            </a:pPr>
            <a:r>
              <a:rPr lang="cs-CZ" b="1" dirty="0" smtClean="0">
                <a:latin typeface="Times New Roman"/>
                <a:ea typeface="Times New Roman"/>
              </a:rPr>
              <a:t>ze dne ……2017</a:t>
            </a:r>
          </a:p>
          <a:p>
            <a:pPr algn="ctr">
              <a:spcBef>
                <a:spcPts val="600"/>
              </a:spcBef>
              <a:spcAft>
                <a:spcPts val="0"/>
              </a:spcAft>
              <a:buNone/>
            </a:pPr>
            <a:r>
              <a:rPr lang="cs-CZ" b="1" dirty="0" smtClean="0">
                <a:latin typeface="Times New Roman"/>
                <a:ea typeface="Times New Roman"/>
              </a:rPr>
              <a:t>o odměnách, náhradě nákladů a náhradě za ztrátu času za výkon znalecké činnosti</a:t>
            </a:r>
          </a:p>
          <a:p>
            <a:pPr algn="ctr">
              <a:spcBef>
                <a:spcPts val="1200"/>
              </a:spcBef>
              <a:spcAft>
                <a:spcPts val="0"/>
              </a:spcAft>
              <a:buNone/>
            </a:pPr>
            <a:r>
              <a:rPr lang="cs-CZ" b="1" dirty="0" smtClean="0">
                <a:latin typeface="Times New Roman"/>
                <a:ea typeface="Times New Roman"/>
              </a:rPr>
              <a:t>Odměna</a:t>
            </a:r>
            <a:endParaRPr lang="cs-CZ" dirty="0" smtClean="0">
              <a:latin typeface="Times New Roman"/>
              <a:ea typeface="Times New Roman"/>
            </a:endParaRPr>
          </a:p>
          <a:p>
            <a:pPr algn="ctr">
              <a:spcBef>
                <a:spcPts val="1200"/>
              </a:spcBef>
              <a:spcAft>
                <a:spcPts val="0"/>
              </a:spcAft>
              <a:buNone/>
            </a:pPr>
            <a:r>
              <a:rPr lang="cs-CZ" dirty="0" smtClean="0">
                <a:latin typeface="Times New Roman"/>
                <a:ea typeface="Times New Roman"/>
              </a:rPr>
              <a:t>§ 2</a:t>
            </a:r>
          </a:p>
          <a:p>
            <a:pPr algn="ctr">
              <a:spcBef>
                <a:spcPts val="1200"/>
              </a:spcBef>
              <a:spcAft>
                <a:spcPts val="0"/>
              </a:spcAft>
              <a:buNone/>
            </a:pPr>
            <a:r>
              <a:rPr lang="cs-CZ" b="1" dirty="0" smtClean="0">
                <a:solidFill>
                  <a:srgbClr val="FF0000"/>
                </a:solidFill>
                <a:latin typeface="Times New Roman"/>
                <a:ea typeface="Times New Roman"/>
              </a:rPr>
              <a:t>Hodinová odměna</a:t>
            </a:r>
          </a:p>
          <a:p>
            <a:pPr lvl="0" algn="just">
              <a:spcBef>
                <a:spcPts val="600"/>
              </a:spcBef>
              <a:spcAft>
                <a:spcPts val="600"/>
              </a:spcAft>
              <a:buFont typeface="+mj-lt"/>
              <a:buAutoNum type="arabicParenBoth"/>
              <a:tabLst>
                <a:tab pos="498475" algn="l"/>
                <a:tab pos="540385" algn="l"/>
              </a:tabLst>
            </a:pPr>
            <a:r>
              <a:rPr lang="cs-CZ" dirty="0" smtClean="0">
                <a:solidFill>
                  <a:srgbClr val="FF0000"/>
                </a:solidFill>
                <a:latin typeface="Times New Roman"/>
                <a:ea typeface="Times New Roman"/>
              </a:rPr>
              <a:t>Není-li dále stanoveno jinak, znalci náleží za každou započatou hodinu práce účelně vynaložené na výkon znalecké činnosti částka ve výši 300 až 550 Kč.</a:t>
            </a:r>
          </a:p>
          <a:p>
            <a:pPr lvl="0" algn="just">
              <a:spcBef>
                <a:spcPts val="600"/>
              </a:spcBef>
              <a:spcAft>
                <a:spcPts val="600"/>
              </a:spcAft>
              <a:buFont typeface="+mj-lt"/>
              <a:buAutoNum type="arabicParenBoth"/>
              <a:tabLst>
                <a:tab pos="498475" algn="l"/>
                <a:tab pos="540385" algn="l"/>
              </a:tabLst>
            </a:pPr>
            <a:r>
              <a:rPr lang="cs-CZ" dirty="0" smtClean="0">
                <a:latin typeface="Times New Roman"/>
                <a:ea typeface="Times New Roman"/>
              </a:rPr>
              <a:t>Znalci v oboru zdravotnictví náleží za každou započatou hodinu práce účelně vynaložené na výkon znalecké činnosti částka ve výši 400 až 650 Kč.</a:t>
            </a:r>
          </a:p>
          <a:p>
            <a:pPr lvl="0" algn="just">
              <a:spcBef>
                <a:spcPts val="600"/>
              </a:spcBef>
              <a:spcAft>
                <a:spcPts val="600"/>
              </a:spcAft>
              <a:buFont typeface="+mj-lt"/>
              <a:buAutoNum type="arabicParenBoth"/>
              <a:tabLst>
                <a:tab pos="498475" algn="l"/>
                <a:tab pos="540385" algn="l"/>
              </a:tabLst>
            </a:pPr>
            <a:r>
              <a:rPr lang="cs-CZ" dirty="0" smtClean="0">
                <a:latin typeface="Times New Roman"/>
                <a:ea typeface="Times New Roman"/>
              </a:rPr>
              <a:t>Znaleckému ústavu náleží za každou započatou hodinu práce účelně vynaložené na výkon znalecké činnosti částka ve výši 500 až 750 Kč.</a:t>
            </a:r>
          </a:p>
          <a:p>
            <a:pPr lvl="0" algn="just">
              <a:spcBef>
                <a:spcPts val="600"/>
              </a:spcBef>
              <a:spcAft>
                <a:spcPts val="600"/>
              </a:spcAft>
              <a:buFont typeface="+mj-lt"/>
              <a:buAutoNum type="arabicParenBoth"/>
              <a:tabLst>
                <a:tab pos="498475" algn="l"/>
                <a:tab pos="540385" algn="l"/>
              </a:tabLst>
            </a:pPr>
            <a:r>
              <a:rPr lang="cs-CZ" dirty="0" smtClean="0">
                <a:latin typeface="Times New Roman"/>
                <a:ea typeface="Times New Roman"/>
              </a:rPr>
              <a:t>Hodinová odměna znalci nenáleží za úkony, za které přísluší paušální odměna.</a:t>
            </a:r>
          </a:p>
          <a:p>
            <a:pPr algn="ctr">
              <a:spcBef>
                <a:spcPts val="1200"/>
              </a:spcBef>
              <a:spcAft>
                <a:spcPts val="0"/>
              </a:spcAft>
              <a:buNone/>
            </a:pPr>
            <a:r>
              <a:rPr lang="cs-CZ" dirty="0" smtClean="0">
                <a:latin typeface="Times New Roman"/>
                <a:ea typeface="Times New Roman"/>
              </a:rPr>
              <a:t>§ 3</a:t>
            </a:r>
          </a:p>
          <a:p>
            <a:pPr algn="ctr">
              <a:spcBef>
                <a:spcPts val="1200"/>
              </a:spcBef>
              <a:spcAft>
                <a:spcPts val="0"/>
              </a:spcAft>
              <a:buNone/>
            </a:pPr>
            <a:r>
              <a:rPr lang="cs-CZ" b="1" dirty="0" smtClean="0">
                <a:solidFill>
                  <a:srgbClr val="FF0000"/>
                </a:solidFill>
                <a:latin typeface="Times New Roman"/>
                <a:ea typeface="Times New Roman"/>
              </a:rPr>
              <a:t>Paušální odměna</a:t>
            </a:r>
          </a:p>
          <a:p>
            <a:pPr indent="269875" algn="just">
              <a:spcBef>
                <a:spcPts val="1200"/>
              </a:spcBef>
              <a:spcAft>
                <a:spcPts val="0"/>
              </a:spcAft>
              <a:buNone/>
            </a:pPr>
            <a:r>
              <a:rPr lang="cs-CZ" dirty="0" smtClean="0">
                <a:solidFill>
                  <a:srgbClr val="FF0000"/>
                </a:solidFill>
                <a:latin typeface="Times New Roman"/>
                <a:ea typeface="Times New Roman"/>
              </a:rPr>
              <a:t>Seznam úkonů, za které náleží znalci paušální odměna, a výše paušální odměny za daný úkon je stanovena v příloze č. 1 této vyhlášky.</a:t>
            </a:r>
          </a:p>
          <a:p>
            <a:pPr lvl="0" algn="just">
              <a:spcBef>
                <a:spcPts val="600"/>
              </a:spcBef>
              <a:spcAft>
                <a:spcPts val="600"/>
              </a:spcAft>
              <a:buNone/>
              <a:tabLst>
                <a:tab pos="498475" algn="l"/>
                <a:tab pos="540385" algn="l"/>
              </a:tabLst>
            </a:pPr>
            <a:endParaRPr lang="cs-CZ" dirty="0" smtClean="0">
              <a:latin typeface="Times New Roman"/>
              <a:ea typeface="Times New Roman"/>
            </a:endParaRPr>
          </a:p>
          <a:p>
            <a:pPr>
              <a:buNone/>
            </a:pPr>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536" y="404664"/>
            <a:ext cx="8291264" cy="5721499"/>
          </a:xfrm>
        </p:spPr>
        <p:txBody>
          <a:bodyPr>
            <a:normAutofit fontScale="55000" lnSpcReduction="20000"/>
          </a:bodyPr>
          <a:lstStyle/>
          <a:p>
            <a:pPr algn="ctr">
              <a:spcBef>
                <a:spcPts val="1200"/>
              </a:spcBef>
              <a:spcAft>
                <a:spcPts val="0"/>
              </a:spcAft>
              <a:buNone/>
            </a:pPr>
            <a:r>
              <a:rPr lang="cs-CZ" dirty="0" smtClean="0">
                <a:latin typeface="Times New Roman"/>
                <a:ea typeface="Times New Roman"/>
              </a:rPr>
              <a:t>§ 7</a:t>
            </a:r>
          </a:p>
          <a:p>
            <a:pPr algn="ctr">
              <a:spcBef>
                <a:spcPts val="1200"/>
              </a:spcBef>
              <a:spcAft>
                <a:spcPts val="0"/>
              </a:spcAft>
              <a:buNone/>
            </a:pPr>
            <a:r>
              <a:rPr lang="cs-CZ" b="1" dirty="0" smtClean="0">
                <a:solidFill>
                  <a:srgbClr val="FF0000"/>
                </a:solidFill>
                <a:latin typeface="Times New Roman"/>
                <a:ea typeface="Times New Roman"/>
              </a:rPr>
              <a:t>Náhrada hotových výdajů</a:t>
            </a:r>
          </a:p>
          <a:p>
            <a:pPr lvl="0" algn="just">
              <a:spcBef>
                <a:spcPts val="600"/>
              </a:spcBef>
              <a:spcAft>
                <a:spcPts val="600"/>
              </a:spcAft>
              <a:buFont typeface="+mj-lt"/>
              <a:buAutoNum type="arabicParenBoth"/>
              <a:tabLst>
                <a:tab pos="498475" algn="l"/>
                <a:tab pos="540385" algn="l"/>
              </a:tabLst>
            </a:pPr>
            <a:r>
              <a:rPr lang="cs-CZ" dirty="0" smtClean="0">
                <a:latin typeface="Times New Roman"/>
                <a:ea typeface="Times New Roman"/>
              </a:rPr>
              <a:t>Znalec má nárok na náhradu hotových výdajů, které musely být nezbytně vynaloženy v souvislosti s výkonem znalecké činnosti.</a:t>
            </a:r>
          </a:p>
          <a:p>
            <a:pPr lvl="0" algn="just">
              <a:spcBef>
                <a:spcPts val="600"/>
              </a:spcBef>
              <a:spcAft>
                <a:spcPts val="600"/>
              </a:spcAft>
              <a:buFont typeface="+mj-lt"/>
              <a:buAutoNum type="arabicParenBoth"/>
              <a:tabLst>
                <a:tab pos="498475" algn="l"/>
                <a:tab pos="540385" algn="l"/>
              </a:tabLst>
            </a:pPr>
            <a:r>
              <a:rPr lang="cs-CZ" dirty="0" smtClean="0">
                <a:latin typeface="Times New Roman"/>
                <a:ea typeface="Times New Roman"/>
              </a:rPr>
              <a:t>Náhrada hotových výdajů se znalci poskytuje na základě předložených dokladů nebo paušálně. Seznam úkonů, za které náleží znalci náhrada hotových výdajů, a výše paušální náhrady za daný úkon je stanovena v příloze č. 2 této vyhlášky.</a:t>
            </a:r>
          </a:p>
          <a:p>
            <a:pPr lvl="0" algn="just">
              <a:spcBef>
                <a:spcPts val="600"/>
              </a:spcBef>
              <a:spcAft>
                <a:spcPts val="600"/>
              </a:spcAft>
              <a:buFont typeface="+mj-lt"/>
              <a:buAutoNum type="arabicParenBoth"/>
              <a:tabLst>
                <a:tab pos="498475" algn="l"/>
                <a:tab pos="540385" algn="l"/>
              </a:tabLst>
            </a:pPr>
            <a:r>
              <a:rPr lang="cs-CZ" dirty="0" smtClean="0">
                <a:latin typeface="Times New Roman"/>
                <a:ea typeface="Times New Roman"/>
              </a:rPr>
              <a:t>Neposkytuje se náhrada nákladů vzniklých v souvislosti se ziskem znaleckého oprávnění, zápisem do seznamu, pozastavením znaleckého oprávnění, výmazem a vyškrtnutím ze seznamu. </a:t>
            </a:r>
          </a:p>
          <a:p>
            <a:pPr lvl="0" algn="just">
              <a:spcBef>
                <a:spcPts val="600"/>
              </a:spcBef>
              <a:spcAft>
                <a:spcPts val="600"/>
              </a:spcAft>
              <a:buFont typeface="+mj-lt"/>
              <a:buAutoNum type="arabicParenBoth"/>
              <a:tabLst>
                <a:tab pos="498475" algn="l"/>
                <a:tab pos="540385" algn="l"/>
              </a:tabLst>
            </a:pPr>
            <a:r>
              <a:rPr lang="cs-CZ" dirty="0" smtClean="0">
                <a:latin typeface="Times New Roman"/>
                <a:ea typeface="Times New Roman"/>
              </a:rPr>
              <a:t>Znalec, který podává posudek, má nárok na náhradu mzdy za dobu strávenou podáním ústního znaleckého posudku při jednání před orgánem veřejné moci, včetně čekací doby a doby strávené na cestě na jednání a zpět, jestliže jde o dobu, která se kryje s jeho pracovní dobou.</a:t>
            </a:r>
          </a:p>
          <a:p>
            <a:pPr lvl="0" algn="just">
              <a:spcBef>
                <a:spcPts val="600"/>
              </a:spcBef>
              <a:spcAft>
                <a:spcPts val="600"/>
              </a:spcAft>
              <a:buFont typeface="+mj-lt"/>
              <a:buAutoNum type="arabicParenBoth"/>
              <a:tabLst>
                <a:tab pos="498475" algn="l"/>
                <a:tab pos="540385" algn="l"/>
              </a:tabLst>
            </a:pPr>
            <a:r>
              <a:rPr lang="cs-CZ" dirty="0" smtClean="0">
                <a:latin typeface="Times New Roman"/>
                <a:ea typeface="Times New Roman"/>
              </a:rPr>
              <a:t>Při uplatnění nároku na náhradu mzdy znalce se postupuje obdobně jako při uplatnění nároku na náhradu mzdy svědka. </a:t>
            </a:r>
          </a:p>
          <a:p>
            <a:pPr lvl="0" algn="just">
              <a:spcBef>
                <a:spcPts val="600"/>
              </a:spcBef>
              <a:spcAft>
                <a:spcPts val="600"/>
              </a:spcAft>
              <a:buFont typeface="+mj-lt"/>
              <a:buAutoNum type="arabicParenBoth"/>
              <a:tabLst>
                <a:tab pos="498475" algn="l"/>
                <a:tab pos="540385" algn="l"/>
              </a:tabLst>
            </a:pPr>
            <a:r>
              <a:rPr lang="cs-CZ" dirty="0" smtClean="0">
                <a:latin typeface="Times New Roman"/>
                <a:ea typeface="Times New Roman"/>
              </a:rPr>
              <a:t>Znalec, který podává znalecký posudek, má nárok na náhradu cestovních a jiných výdajů, a to podle právních předpisů o cestovních náhradách. Znalec může použít osobní motorové vozidlo pouze se souhlasem orgánu veřejné moci. V případě neudělení souhlasu má znalec nárok na náhradu cestovních výdajů ve výši určené pro hromadnou dopravu.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274042"/>
          </a:xfrm>
        </p:spPr>
        <p:txBody>
          <a:bodyPr>
            <a:normAutofit fontScale="90000"/>
          </a:bodyPr>
          <a:lstStyle/>
          <a:p>
            <a:endParaRPr lang="cs-CZ" dirty="0"/>
          </a:p>
        </p:txBody>
      </p:sp>
      <p:sp>
        <p:nvSpPr>
          <p:cNvPr id="3" name="Zástupný symbol pro obsah 2"/>
          <p:cNvSpPr>
            <a:spLocks noGrp="1"/>
          </p:cNvSpPr>
          <p:nvPr>
            <p:ph idx="1"/>
          </p:nvPr>
        </p:nvSpPr>
        <p:spPr>
          <a:xfrm>
            <a:off x="457200" y="548680"/>
            <a:ext cx="8229600" cy="5577483"/>
          </a:xfrm>
        </p:spPr>
        <p:txBody>
          <a:bodyPr>
            <a:normAutofit fontScale="70000" lnSpcReduction="20000"/>
          </a:bodyPr>
          <a:lstStyle/>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4</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600"/>
              </a:spcAft>
              <a:buNone/>
            </a:pPr>
            <a:r>
              <a:rPr lang="cs-CZ" b="1" dirty="0" smtClean="0">
                <a:solidFill>
                  <a:srgbClr val="000000"/>
                </a:solidFill>
                <a:uFill>
                  <a:solidFill>
                    <a:srgbClr val="000000"/>
                  </a:solidFill>
                </a:uFill>
                <a:latin typeface="Times New Roman"/>
                <a:ea typeface="Arial Unicode MS"/>
                <a:cs typeface="Arial Unicode MS"/>
              </a:rPr>
              <a:t>Příslušnost</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Ve věcech znalců a žadatelů o zápis do seznamu znalců, znaleckých kanceláří a znaleckých ústavů (dále jen „seznam“) jsou k řízení v prvním stupni příslušné krajské soudy. Ve věcech znaleckých kanceláří a znaleckých ústavů a žadatelů o zápis do seznamu jako znalecký ústav a znalecká kancelář je k řízení v prvním stupni příslušné ministerstvo.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a:t>
            </a:r>
            <a:r>
              <a:rPr lang="cs-CZ" dirty="0" smtClean="0">
                <a:solidFill>
                  <a:srgbClr val="FF0000"/>
                </a:solidFill>
                <a:uFill>
                  <a:solidFill>
                    <a:srgbClr val="000000"/>
                  </a:solidFill>
                </a:uFill>
                <a:latin typeface="Times New Roman"/>
                <a:ea typeface="Arial Unicode MS"/>
                <a:cs typeface="Arial Unicode MS"/>
              </a:rPr>
              <a:t>Místně příslušným krajským soudem (dále jen „příslušný krajský soud“) je v případě žadatele nebo znalce zapsaného pro obor</a:t>
            </a:r>
            <a:endParaRPr lang="cs-CZ" sz="2800" dirty="0" smtClean="0">
              <a:solidFill>
                <a:srgbClr val="FF0000"/>
              </a:solidFill>
              <a:uFill>
                <a:solidFill>
                  <a:srgbClr val="000000"/>
                </a:solidFill>
              </a:uFill>
              <a:latin typeface="Trebuchet MS"/>
              <a:ea typeface="Arial Unicode MS"/>
              <a:cs typeface="Arial Unicode MS"/>
            </a:endParaRPr>
          </a:p>
          <a:p>
            <a:pPr lvl="1" algn="just">
              <a:spcAft>
                <a:spcPts val="600"/>
              </a:spcAft>
              <a:buFont typeface="+mj-lt"/>
              <a:buAutoNum type="alphaLcParenR"/>
              <a:tabLst>
                <a:tab pos="269875" algn="l"/>
                <a:tab pos="450215" algn="l"/>
              </a:tabLst>
            </a:pPr>
            <a:r>
              <a:rPr lang="cs-CZ" dirty="0" smtClean="0">
                <a:solidFill>
                  <a:srgbClr val="FF0000"/>
                </a:solidFill>
                <a:uFill>
                  <a:solidFill>
                    <a:srgbClr val="000000"/>
                  </a:solidFill>
                </a:uFill>
                <a:latin typeface="Times New Roman"/>
                <a:ea typeface="Arial Unicode MS"/>
                <a:cs typeface="Times New Roman"/>
              </a:rPr>
              <a:t>doprava, ekonomika, stavebnictví, strojírenství a zdravotnictví krajský soud místa jeho sídla nebo kontaktní adresy na území České republiky,</a:t>
            </a:r>
            <a:endParaRPr lang="cs-CZ" dirty="0" smtClean="0">
              <a:solidFill>
                <a:srgbClr val="FF0000"/>
              </a:solidFill>
              <a:uFill>
                <a:solidFill>
                  <a:srgbClr val="000000"/>
                </a:solidFill>
              </a:uFill>
              <a:latin typeface="Times New Roman"/>
              <a:ea typeface="Arial Unicode MS"/>
              <a:cs typeface="Arial Unicode MS"/>
            </a:endParaRPr>
          </a:p>
          <a:p>
            <a:pPr lvl="1" algn="just">
              <a:spcAft>
                <a:spcPts val="600"/>
              </a:spcAft>
              <a:buFont typeface="+mj-lt"/>
              <a:buAutoNum type="alphaLcParenR"/>
              <a:tabLst>
                <a:tab pos="269875" algn="l"/>
                <a:tab pos="450215" algn="l"/>
              </a:tabLst>
            </a:pPr>
            <a:r>
              <a:rPr lang="cs-CZ" dirty="0" smtClean="0">
                <a:solidFill>
                  <a:srgbClr val="FF0000"/>
                </a:solidFill>
                <a:uFill>
                  <a:solidFill>
                    <a:srgbClr val="000000"/>
                  </a:solidFill>
                </a:uFill>
                <a:latin typeface="Times New Roman"/>
                <a:ea typeface="Arial Unicode MS"/>
                <a:cs typeface="Times New Roman"/>
              </a:rPr>
              <a:t>neuvedený v písmenu a) krajský soud podle přílohy k tomuto zákonu.</a:t>
            </a:r>
            <a:endParaRPr lang="cs-CZ" dirty="0" smtClean="0">
              <a:solidFill>
                <a:srgbClr val="FF0000"/>
              </a:solidFill>
              <a:uFill>
                <a:solidFill>
                  <a:srgbClr val="000000"/>
                </a:solidFill>
              </a:uFill>
              <a:latin typeface="Times New Roman"/>
              <a:ea typeface="Arial Unicode MS"/>
              <a:cs typeface="Arial Unicode MS"/>
            </a:endParaRPr>
          </a:p>
          <a:p>
            <a:pPr algn="ctr">
              <a:lnSpc>
                <a:spcPct val="115000"/>
              </a:lnSpc>
              <a:spcAft>
                <a:spcPts val="0"/>
              </a:spcAft>
              <a:buNone/>
            </a:pPr>
            <a:r>
              <a:rPr lang="cs-CZ" dirty="0" smtClean="0">
                <a:solidFill>
                  <a:srgbClr val="000000"/>
                </a:solidFill>
                <a:uFill>
                  <a:solidFill>
                    <a:srgbClr val="000000"/>
                  </a:solidFill>
                </a:uFill>
                <a:latin typeface="Times New Roman"/>
                <a:ea typeface="Times New Roman"/>
                <a:cs typeface="Arial Unicode MS"/>
              </a:rPr>
              <a:t> </a:t>
            </a:r>
            <a:endParaRPr lang="cs-CZ" sz="2800" dirty="0" smtClean="0">
              <a:solidFill>
                <a:srgbClr val="000000"/>
              </a:solidFill>
              <a:uFill>
                <a:solidFill>
                  <a:srgbClr val="000000"/>
                </a:solidFill>
              </a:uFill>
              <a:latin typeface="Trebuchet MS"/>
              <a:ea typeface="Arial Unicode MS"/>
              <a:cs typeface="Arial Unicode MS"/>
            </a:endParaRPr>
          </a:p>
          <a:p>
            <a:pPr>
              <a:buNone/>
            </a:pPr>
            <a:endParaRPr lang="cs-CZ"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67544" y="260648"/>
            <a:ext cx="8219256" cy="5865515"/>
          </a:xfrm>
        </p:spPr>
        <p:txBody>
          <a:bodyPr>
            <a:normAutofit fontScale="85000" lnSpcReduction="10000"/>
          </a:bodyPr>
          <a:lstStyle/>
          <a:p>
            <a:pPr algn="ctr">
              <a:spcBef>
                <a:spcPts val="1200"/>
              </a:spcBef>
              <a:spcAft>
                <a:spcPts val="0"/>
              </a:spcAft>
              <a:buNone/>
            </a:pPr>
            <a:r>
              <a:rPr lang="cs-CZ" dirty="0" smtClean="0">
                <a:latin typeface="Times New Roman"/>
                <a:ea typeface="Times New Roman"/>
              </a:rPr>
              <a:t>§ 8</a:t>
            </a:r>
          </a:p>
          <a:p>
            <a:pPr algn="ctr">
              <a:spcBef>
                <a:spcPts val="1200"/>
              </a:spcBef>
              <a:spcAft>
                <a:spcPts val="0"/>
              </a:spcAft>
              <a:buNone/>
            </a:pPr>
            <a:r>
              <a:rPr lang="cs-CZ" b="1" dirty="0" smtClean="0">
                <a:solidFill>
                  <a:srgbClr val="FF0000"/>
                </a:solidFill>
                <a:latin typeface="Times New Roman"/>
                <a:ea typeface="Times New Roman"/>
              </a:rPr>
              <a:t>Náhrada za ztrátu času</a:t>
            </a:r>
          </a:p>
          <a:p>
            <a:pPr lvl="0" algn="just">
              <a:spcBef>
                <a:spcPts val="600"/>
              </a:spcBef>
              <a:spcAft>
                <a:spcPts val="600"/>
              </a:spcAft>
              <a:buFont typeface="+mj-lt"/>
              <a:buAutoNum type="arabicParenBoth"/>
              <a:tabLst>
                <a:tab pos="498475" algn="l"/>
                <a:tab pos="540385" algn="l"/>
              </a:tabLst>
            </a:pPr>
            <a:r>
              <a:rPr lang="cs-CZ" dirty="0" smtClean="0">
                <a:latin typeface="Times New Roman"/>
                <a:ea typeface="Times New Roman"/>
              </a:rPr>
              <a:t>Pokud je pro zpracování znaleckého posudku nutné učinit znalecký úkon, který má být vykonán </a:t>
            </a:r>
            <a:r>
              <a:rPr lang="cs-CZ" dirty="0" smtClean="0">
                <a:solidFill>
                  <a:srgbClr val="FF0000"/>
                </a:solidFill>
                <a:latin typeface="Times New Roman"/>
                <a:ea typeface="Times New Roman"/>
              </a:rPr>
              <a:t>mimo sídlo znalce,</a:t>
            </a:r>
            <a:r>
              <a:rPr lang="cs-CZ" dirty="0" smtClean="0">
                <a:latin typeface="Times New Roman"/>
                <a:ea typeface="Times New Roman"/>
              </a:rPr>
              <a:t> přísluší tomuto znalci za čas strávený cestou do tohoto místa a zpět náhrada za ztrátu času </a:t>
            </a:r>
            <a:r>
              <a:rPr lang="cs-CZ" dirty="0" smtClean="0">
                <a:solidFill>
                  <a:srgbClr val="FF0000"/>
                </a:solidFill>
                <a:latin typeface="Times New Roman"/>
                <a:ea typeface="Times New Roman"/>
              </a:rPr>
              <a:t>ve výši 300 Kč za každou započatou hodinu.</a:t>
            </a:r>
            <a:r>
              <a:rPr lang="cs-CZ" dirty="0" smtClean="0">
                <a:latin typeface="Times New Roman"/>
                <a:ea typeface="Times New Roman"/>
              </a:rPr>
              <a:t> Tato náhrada za ztrátu času přísluší znalci rovněž, pokud bylo vykonání znaleckého úkonu v požadovaném místě a termínu zrušeno až poté, co se znalec na toto místo dostavil.</a:t>
            </a:r>
          </a:p>
          <a:p>
            <a:pPr lvl="0" algn="just">
              <a:spcBef>
                <a:spcPts val="600"/>
              </a:spcBef>
              <a:spcAft>
                <a:spcPts val="600"/>
              </a:spcAft>
              <a:buFont typeface="+mj-lt"/>
              <a:buAutoNum type="arabicParenBoth"/>
              <a:tabLst>
                <a:tab pos="498475" algn="l"/>
                <a:tab pos="540385" algn="l"/>
              </a:tabLst>
            </a:pPr>
            <a:r>
              <a:rPr lang="cs-CZ" dirty="0" smtClean="0">
                <a:latin typeface="Times New Roman"/>
                <a:ea typeface="Times New Roman"/>
              </a:rPr>
              <a:t>Pokud bylo provedení znaleckého úkonu v daném místě zpožděno bez zavinění znalce, přísluší tomuto znalci za čas strávený čekáním na vykonání úkonu náhrada za ztrátu času podle odstavce 1 obdobně.</a:t>
            </a:r>
          </a:p>
          <a:p>
            <a:pPr>
              <a:buNone/>
            </a:pPr>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Paušální odměny0001 - kopie.jpg"/>
          <p:cNvPicPr>
            <a:picLocks noGrp="1" noChangeAspect="1"/>
          </p:cNvPicPr>
          <p:nvPr>
            <p:ph idx="1"/>
          </p:nvPr>
        </p:nvPicPr>
        <p:blipFill>
          <a:blip r:embed="rId2" cstate="print"/>
          <a:stretch>
            <a:fillRect/>
          </a:stretch>
        </p:blipFill>
        <p:spPr>
          <a:xfrm>
            <a:off x="971601" y="91469"/>
            <a:ext cx="7056784" cy="6281391"/>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descr="Paušální odměny0001 - kopie (2).jpg"/>
          <p:cNvPicPr>
            <a:picLocks noGrp="1" noChangeAspect="1"/>
          </p:cNvPicPr>
          <p:nvPr>
            <p:ph idx="1"/>
          </p:nvPr>
        </p:nvPicPr>
        <p:blipFill>
          <a:blip r:embed="rId2" cstate="print"/>
          <a:stretch>
            <a:fillRect/>
          </a:stretch>
        </p:blipFill>
        <p:spPr>
          <a:xfrm>
            <a:off x="157404" y="1340768"/>
            <a:ext cx="8604957" cy="4104456"/>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23528" y="332656"/>
            <a:ext cx="8363272" cy="5793507"/>
          </a:xfrm>
        </p:spPr>
        <p:txBody>
          <a:bodyPr>
            <a:normAutofit fontScale="62500" lnSpcReduction="20000"/>
          </a:bodyPr>
          <a:lstStyle/>
          <a:p>
            <a:pPr algn="ctr">
              <a:spcBef>
                <a:spcPts val="600"/>
              </a:spcBef>
              <a:spcAft>
                <a:spcPts val="1800"/>
              </a:spcAft>
              <a:buNone/>
            </a:pPr>
            <a:r>
              <a:rPr lang="cs-CZ" dirty="0" smtClean="0">
                <a:latin typeface="Times New Roman"/>
                <a:ea typeface="Times New Roman"/>
              </a:rPr>
              <a:t>N á v r h</a:t>
            </a:r>
            <a:endParaRPr lang="cs-CZ" b="1" dirty="0" smtClean="0">
              <a:latin typeface="Times New Roman"/>
              <a:ea typeface="Times New Roman"/>
            </a:endParaRPr>
          </a:p>
          <a:p>
            <a:pPr algn="ctr">
              <a:spcAft>
                <a:spcPts val="0"/>
              </a:spcAft>
              <a:buNone/>
            </a:pPr>
            <a:r>
              <a:rPr lang="cs-CZ" b="1" cap="all" dirty="0" smtClean="0">
                <a:latin typeface="Times New Roman"/>
                <a:ea typeface="Times New Roman"/>
              </a:rPr>
              <a:t>VYHLÁŠKA</a:t>
            </a:r>
          </a:p>
          <a:p>
            <a:pPr algn="ctr">
              <a:spcBef>
                <a:spcPts val="600"/>
              </a:spcBef>
              <a:spcAft>
                <a:spcPts val="0"/>
              </a:spcAft>
              <a:buNone/>
            </a:pPr>
            <a:r>
              <a:rPr lang="cs-CZ" b="1" dirty="0" smtClean="0">
                <a:latin typeface="Times New Roman"/>
                <a:ea typeface="Times New Roman"/>
              </a:rPr>
              <a:t>ze dne ……2017,</a:t>
            </a:r>
          </a:p>
          <a:p>
            <a:pPr algn="ctr">
              <a:spcBef>
                <a:spcPts val="600"/>
              </a:spcBef>
              <a:spcAft>
                <a:spcPts val="0"/>
              </a:spcAft>
              <a:buNone/>
            </a:pPr>
            <a:r>
              <a:rPr lang="cs-CZ" b="1" dirty="0" smtClean="0">
                <a:latin typeface="Times New Roman"/>
                <a:ea typeface="Times New Roman"/>
              </a:rPr>
              <a:t>kterou se stanoví seznam znaleckých oborů a odvětví, podmínky odborné způsobilosti pro výkon znalecké činnosti a převodní tabulka </a:t>
            </a:r>
          </a:p>
          <a:p>
            <a:pPr algn="just">
              <a:spcBef>
                <a:spcPts val="1800"/>
              </a:spcBef>
              <a:spcAft>
                <a:spcPts val="1200"/>
              </a:spcAft>
              <a:buNone/>
            </a:pPr>
            <a:r>
              <a:rPr lang="cs-CZ" dirty="0" smtClean="0">
                <a:latin typeface="Times New Roman"/>
                <a:ea typeface="Times New Roman"/>
              </a:rPr>
              <a:t>Ministerstvo spravedlnosti stanoví podle § 8 a § 45 odst. 3 zákona č. .../2017 Sb., o znalcích, znaleckých kancelářích a znaleckých ústavech:</a:t>
            </a:r>
          </a:p>
          <a:p>
            <a:pPr algn="ctr">
              <a:lnSpc>
                <a:spcPct val="115000"/>
              </a:lnSpc>
              <a:spcAft>
                <a:spcPts val="1000"/>
              </a:spcAft>
              <a:buNone/>
            </a:pPr>
            <a:r>
              <a:rPr lang="cs-CZ" dirty="0" smtClean="0">
                <a:latin typeface="Times New Roman"/>
                <a:ea typeface="Times New Roman"/>
                <a:cs typeface="Times New Roman"/>
              </a:rPr>
              <a:t>§ 1</a:t>
            </a:r>
            <a:endParaRPr lang="cs-CZ" sz="2800" dirty="0" smtClean="0">
              <a:ea typeface="Calibri"/>
              <a:cs typeface="Times New Roman"/>
            </a:endParaRPr>
          </a:p>
          <a:p>
            <a:pPr algn="just">
              <a:lnSpc>
                <a:spcPct val="115000"/>
              </a:lnSpc>
              <a:spcAft>
                <a:spcPts val="1000"/>
              </a:spcAft>
              <a:buNone/>
            </a:pPr>
            <a:r>
              <a:rPr lang="cs-CZ" dirty="0" smtClean="0">
                <a:latin typeface="Times New Roman"/>
                <a:ea typeface="Times New Roman"/>
                <a:cs typeface="Times New Roman"/>
              </a:rPr>
              <a:t>(1) Seznam znaleckých oborů a odvětví je uveden v příloze č. 1.</a:t>
            </a:r>
            <a:endParaRPr lang="cs-CZ" sz="2800" dirty="0" smtClean="0">
              <a:ea typeface="Calibri"/>
              <a:cs typeface="Times New Roman"/>
            </a:endParaRPr>
          </a:p>
          <a:p>
            <a:pPr algn="just">
              <a:lnSpc>
                <a:spcPct val="115000"/>
              </a:lnSpc>
              <a:spcAft>
                <a:spcPts val="1000"/>
              </a:spcAft>
              <a:buNone/>
            </a:pPr>
            <a:r>
              <a:rPr lang="cs-CZ" dirty="0" smtClean="0">
                <a:latin typeface="Times New Roman"/>
                <a:ea typeface="Times New Roman"/>
                <a:cs typeface="Times New Roman"/>
              </a:rPr>
              <a:t>(2) Podmínky odborné způsobilosti pro výkon znalecké činnosti jsou uvedeny </a:t>
            </a:r>
            <a:br>
              <a:rPr lang="cs-CZ" dirty="0" smtClean="0">
                <a:latin typeface="Times New Roman"/>
                <a:ea typeface="Times New Roman"/>
                <a:cs typeface="Times New Roman"/>
              </a:rPr>
            </a:br>
            <a:r>
              <a:rPr lang="cs-CZ" dirty="0" smtClean="0">
                <a:latin typeface="Times New Roman"/>
                <a:ea typeface="Times New Roman"/>
                <a:cs typeface="Times New Roman"/>
              </a:rPr>
              <a:t>v příloze č. 2.(3) Převodní tabulka oborů, odvětví, specializací a rozsahů znaleckého oprávnění podle příbuznosti je uvedena v příloze č. 3.</a:t>
            </a:r>
            <a:endParaRPr lang="cs-CZ" sz="2800" dirty="0" smtClean="0">
              <a:ea typeface="Calibri"/>
              <a:cs typeface="Times New Roman"/>
            </a:endParaRPr>
          </a:p>
          <a:p>
            <a:pPr algn="ctr">
              <a:lnSpc>
                <a:spcPct val="115000"/>
              </a:lnSpc>
              <a:spcAft>
                <a:spcPts val="1000"/>
              </a:spcAft>
              <a:buNone/>
            </a:pPr>
            <a:r>
              <a:rPr lang="cs-CZ" dirty="0" smtClean="0">
                <a:latin typeface="Times New Roman"/>
                <a:ea typeface="Times New Roman"/>
                <a:cs typeface="Times New Roman"/>
              </a:rPr>
              <a:t>§ 2</a:t>
            </a:r>
            <a:endParaRPr lang="cs-CZ" sz="2800" dirty="0" smtClean="0">
              <a:ea typeface="Calibri"/>
              <a:cs typeface="Times New Roman"/>
            </a:endParaRPr>
          </a:p>
          <a:p>
            <a:pPr>
              <a:lnSpc>
                <a:spcPct val="115000"/>
              </a:lnSpc>
              <a:spcAft>
                <a:spcPts val="1000"/>
              </a:spcAft>
              <a:buNone/>
            </a:pPr>
            <a:r>
              <a:rPr lang="cs-CZ" dirty="0" smtClean="0">
                <a:latin typeface="Times New Roman"/>
                <a:ea typeface="Times New Roman"/>
                <a:cs typeface="Times New Roman"/>
              </a:rPr>
              <a:t>       Tato vyhláška nabývá účinnosti dne 1. ledna 2018.</a:t>
            </a:r>
            <a:endParaRPr lang="cs-CZ" sz="2800" dirty="0" smtClean="0">
              <a:ea typeface="Calibri"/>
              <a:cs typeface="Times New Roman"/>
            </a:endParaRPr>
          </a:p>
          <a:p>
            <a:pPr>
              <a:buNone/>
            </a:pPr>
            <a:endParaRPr lang="cs-CZ"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Ekonomika0001 - kopie.jpg"/>
          <p:cNvPicPr>
            <a:picLocks noGrp="1" noChangeAspect="1"/>
          </p:cNvPicPr>
          <p:nvPr>
            <p:ph idx="1"/>
          </p:nvPr>
        </p:nvPicPr>
        <p:blipFill>
          <a:blip r:embed="rId2" cstate="print"/>
          <a:stretch>
            <a:fillRect/>
          </a:stretch>
        </p:blipFill>
        <p:spPr>
          <a:xfrm>
            <a:off x="395536" y="139871"/>
            <a:ext cx="8280919" cy="6152345"/>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descr="Ekonomika0001 - kopie (2).jpg"/>
          <p:cNvPicPr>
            <a:picLocks noGrp="1" noChangeAspect="1"/>
          </p:cNvPicPr>
          <p:nvPr>
            <p:ph idx="1"/>
          </p:nvPr>
        </p:nvPicPr>
        <p:blipFill>
          <a:blip r:embed="rId2" cstate="print"/>
          <a:stretch>
            <a:fillRect/>
          </a:stretch>
        </p:blipFill>
        <p:spPr>
          <a:xfrm>
            <a:off x="219016" y="980727"/>
            <a:ext cx="8673463" cy="4550997"/>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descr="Lesnictví0001 - kopie.jpg"/>
          <p:cNvPicPr>
            <a:picLocks noGrp="1" noChangeAspect="1"/>
          </p:cNvPicPr>
          <p:nvPr>
            <p:ph idx="1"/>
          </p:nvPr>
        </p:nvPicPr>
        <p:blipFill>
          <a:blip r:embed="rId2" cstate="print"/>
          <a:stretch>
            <a:fillRect/>
          </a:stretch>
        </p:blipFill>
        <p:spPr>
          <a:xfrm>
            <a:off x="302163" y="836712"/>
            <a:ext cx="8807755" cy="4896544"/>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Myslivost0001 - kopie.jpg"/>
          <p:cNvPicPr>
            <a:picLocks noGrp="1" noChangeAspect="1"/>
          </p:cNvPicPr>
          <p:nvPr>
            <p:ph idx="1"/>
          </p:nvPr>
        </p:nvPicPr>
        <p:blipFill>
          <a:blip r:embed="rId2" cstate="print"/>
          <a:stretch>
            <a:fillRect/>
          </a:stretch>
        </p:blipFill>
        <p:spPr>
          <a:xfrm>
            <a:off x="395536" y="354962"/>
            <a:ext cx="8591545" cy="588235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Příroda0001 - kopie.jpg"/>
          <p:cNvPicPr>
            <a:picLocks noGrp="1" noChangeAspect="1"/>
          </p:cNvPicPr>
          <p:nvPr>
            <p:ph idx="1"/>
          </p:nvPr>
        </p:nvPicPr>
        <p:blipFill>
          <a:blip r:embed="rId2" cstate="print"/>
          <a:stretch>
            <a:fillRect/>
          </a:stretch>
        </p:blipFill>
        <p:spPr>
          <a:xfrm>
            <a:off x="1043608" y="-78261"/>
            <a:ext cx="7056784" cy="660094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476672"/>
            <a:ext cx="8229600" cy="5649491"/>
          </a:xfrm>
        </p:spPr>
        <p:txBody>
          <a:bodyPr/>
          <a:lstStyle/>
          <a:p>
            <a:pPr algn="ctr">
              <a:lnSpc>
                <a:spcPct val="115000"/>
              </a:lnSpc>
              <a:spcBef>
                <a:spcPts val="1200"/>
              </a:spcBef>
              <a:spcAft>
                <a:spcPts val="0"/>
              </a:spcAft>
              <a:buNone/>
            </a:pPr>
            <a:r>
              <a:rPr lang="cs-CZ" dirty="0" smtClean="0"/>
              <a:t> </a:t>
            </a:r>
          </a:p>
          <a:p>
            <a:pPr algn="ctr">
              <a:lnSpc>
                <a:spcPct val="115000"/>
              </a:lnSpc>
              <a:spcBef>
                <a:spcPts val="1200"/>
              </a:spcBef>
              <a:spcAft>
                <a:spcPts val="0"/>
              </a:spcAft>
            </a:pPr>
            <a:endParaRPr lang="cs-CZ" b="1" dirty="0" smtClean="0">
              <a:solidFill>
                <a:srgbClr val="000000"/>
              </a:solidFill>
              <a:uFill>
                <a:solidFill>
                  <a:srgbClr val="000000"/>
                </a:solidFill>
              </a:uFill>
              <a:latin typeface="Times New Roman"/>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Hlava II</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Aft>
                <a:spcPts val="0"/>
              </a:spcAft>
              <a:buNone/>
            </a:pPr>
            <a:r>
              <a:rPr lang="cs-CZ" b="1" dirty="0" smtClean="0">
                <a:solidFill>
                  <a:srgbClr val="000000"/>
                </a:solidFill>
                <a:uFill>
                  <a:solidFill>
                    <a:srgbClr val="000000"/>
                  </a:solidFill>
                </a:uFill>
                <a:latin typeface="Times New Roman"/>
                <a:ea typeface="Arial Unicode MS"/>
                <a:cs typeface="Arial Unicode MS"/>
              </a:rPr>
              <a:t>Podmínky pro zápis do seznamu</a:t>
            </a:r>
            <a:endParaRPr lang="cs-CZ" sz="2800" dirty="0" smtClean="0">
              <a:solidFill>
                <a:srgbClr val="000000"/>
              </a:solidFill>
              <a:uFill>
                <a:solidFill>
                  <a:srgbClr val="000000"/>
                </a:solidFill>
              </a:uFill>
              <a:latin typeface="Trebuchet MS"/>
              <a:ea typeface="Arial Unicode MS"/>
              <a:cs typeface="Arial Unicode MS"/>
            </a:endParaRPr>
          </a:p>
          <a:p>
            <a:pPr>
              <a:buNone/>
            </a:pP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404664"/>
            <a:ext cx="8229600" cy="5721499"/>
          </a:xfrm>
        </p:spPr>
        <p:txBody>
          <a:bodyPr>
            <a:normAutofit fontScale="70000" lnSpcReduction="20000"/>
          </a:bodyPr>
          <a:lstStyle/>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5</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Podmínky pro zápis do seznamu jako znalec</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Znalcem může být fyzická osoba, která</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je odborně způsobilá k výkonu znalecké činnosti v daném oboru a odvětví a případně specializaci, pro které má být zapsána, a zároveň dosáhla požadovaného vzdělání a délky praxe,</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je bezúhonná,</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FF0000"/>
                </a:solidFill>
                <a:uFill>
                  <a:solidFill>
                    <a:srgbClr val="000000"/>
                  </a:solidFill>
                </a:uFill>
                <a:latin typeface="Times New Roman"/>
                <a:ea typeface="Arial Unicode MS"/>
                <a:cs typeface="Arial Unicode MS"/>
              </a:rPr>
              <a:t>má odpovídající materiálně technické zázemí a přístrojové vybavení, které dává záruku řádného výkonu znalecké činnosti,</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je plně svéprávná,</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má takové osobní vlastnosti, které dávají předpoklad pro to, že znaleckou činnost bude řádně vykonávat,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nebyla v posledních 3 letech potrestána sankcí vyškrtnutí ze seznamu z důvodů uvedených v § 28 odst. 2 písm. d), </a:t>
            </a:r>
            <a:endParaRPr lang="cs-CZ" sz="2800" dirty="0" smtClean="0">
              <a:solidFill>
                <a:srgbClr val="000000"/>
              </a:solidFill>
              <a:uFill>
                <a:solidFill>
                  <a:srgbClr val="000000"/>
                </a:solidFill>
              </a:uFill>
              <a:latin typeface="Trebuchet MS"/>
              <a:ea typeface="Arial Unicode MS"/>
              <a:cs typeface="Arial Unicode MS"/>
            </a:endParaRPr>
          </a:p>
          <a:p>
            <a:pPr>
              <a:buNone/>
            </a:pP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332656"/>
            <a:ext cx="8229600" cy="5793507"/>
          </a:xfrm>
        </p:spPr>
        <p:txBody>
          <a:bodyPr>
            <a:normAutofit fontScale="62500" lnSpcReduction="20000"/>
          </a:bodyPr>
          <a:lstStyle/>
          <a:p>
            <a:pPr lvl="0" algn="just">
              <a:lnSpc>
                <a:spcPct val="115000"/>
              </a:lnSpc>
              <a:buSzPts val="1200"/>
              <a:buNone/>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g)   není v úpadku,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None/>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h)   má kontaktní adresu na území České republiky,</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None/>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i)    prokáže znalost českého jazyka v rozsahu nutném k výkonu znalecké  </a:t>
            </a:r>
          </a:p>
          <a:p>
            <a:pPr lvl="0" algn="just">
              <a:lnSpc>
                <a:spcPct val="115000"/>
              </a:lnSpc>
              <a:buSzPts val="1200"/>
              <a:buNone/>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      činnosti, je-li tato osoba cizincem, </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None/>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j)    </a:t>
            </a:r>
            <a:r>
              <a:rPr lang="cs-CZ" dirty="0" smtClean="0">
                <a:solidFill>
                  <a:srgbClr val="FF0000"/>
                </a:solidFill>
                <a:uFill>
                  <a:solidFill>
                    <a:srgbClr val="000000"/>
                  </a:solidFill>
                </a:uFill>
                <a:latin typeface="Times New Roman"/>
                <a:ea typeface="Arial Unicode MS"/>
                <a:cs typeface="Arial Unicode MS"/>
              </a:rPr>
              <a:t>složila vstupní zkoušku</a:t>
            </a:r>
            <a:r>
              <a:rPr lang="cs-CZ" dirty="0" smtClean="0">
                <a:solidFill>
                  <a:srgbClr val="000000"/>
                </a:solidFill>
                <a:uFill>
                  <a:solidFill>
                    <a:srgbClr val="000000"/>
                  </a:solidFill>
                </a:uFill>
                <a:latin typeface="Times New Roman"/>
                <a:ea typeface="Arial Unicode MS"/>
                <a:cs typeface="Arial Unicode MS"/>
              </a:rPr>
              <a:t> a</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None/>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k)  po splnění podmínek uvedených pod písmeny a) až j) složila bez výhrady do rukou předsedy krajského soudu, nebo jím pověřené osoby, tento slib:</a:t>
            </a:r>
            <a:endParaRPr lang="cs-CZ" sz="2800" dirty="0" smtClean="0">
              <a:solidFill>
                <a:srgbClr val="000000"/>
              </a:solidFill>
              <a:uFill>
                <a:solidFill>
                  <a:srgbClr val="000000"/>
                </a:solidFill>
              </a:uFill>
              <a:latin typeface="Trebuchet MS"/>
              <a:ea typeface="Arial Unicode MS"/>
              <a:cs typeface="Arial Unicode MS"/>
            </a:endParaRPr>
          </a:p>
          <a:p>
            <a:pPr marL="450215" algn="just">
              <a:lnSpc>
                <a:spcPct val="115000"/>
              </a:lnSpc>
              <a:spcAft>
                <a:spcPts val="0"/>
              </a:spcAft>
              <a:buNone/>
            </a:pPr>
            <a:r>
              <a:rPr lang="cs-CZ" dirty="0" smtClean="0">
                <a:solidFill>
                  <a:srgbClr val="000000"/>
                </a:solidFill>
                <a:uFill>
                  <a:solidFill>
                    <a:srgbClr val="000000"/>
                  </a:solidFill>
                </a:uFill>
                <a:latin typeface="Times New Roman"/>
                <a:ea typeface="Arial Unicode MS"/>
                <a:cs typeface="Arial Unicode MS"/>
              </a:rPr>
              <a:t>     ,,Slibuji, že při své znalecké činnosti budu dodržovat právní předpisy, že znaleckou činnost budu vykonávat podle svého nejlepšího vědomí a svědomí, nezávisle a nestranně, že budu plně využívat všech svých znalostí a dbát o jejich rozvoj a že zachovám mlčenlivost o skutečnostech, o nichž jsem se při výkonu znalecké činnosti dozvěděl.“</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Znalost českého jazyka podle odstavce 1 písm. i) se prokazuje složením jazykové zkoušky. Ustanovení o vstupní zkoušce se použije přiměřeně i pro jazykovou zkoušku. Podrobnosti o formě a způsobu vykonání jazykové zkoušky stanoví ministerstvo vyhláškou.</a:t>
            </a:r>
            <a:endParaRPr lang="cs-CZ" sz="2800" dirty="0" smtClean="0">
              <a:solidFill>
                <a:srgbClr val="000000"/>
              </a:solidFill>
              <a:uFill>
                <a:solidFill>
                  <a:srgbClr val="000000"/>
                </a:solidFill>
              </a:uFill>
              <a:latin typeface="Trebuchet MS"/>
              <a:ea typeface="Arial Unicode MS"/>
              <a:cs typeface="Arial Unicode MS"/>
            </a:endParaRPr>
          </a:p>
          <a:p>
            <a:pPr lvl="0">
              <a:buNone/>
            </a:pP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67544" y="332656"/>
            <a:ext cx="8280920" cy="6048672"/>
          </a:xfrm>
        </p:spPr>
        <p:txBody>
          <a:bodyPr>
            <a:normAutofit fontScale="55000" lnSpcReduction="20000"/>
          </a:bodyPr>
          <a:lstStyle/>
          <a:p>
            <a:pPr algn="ctr">
              <a:lnSpc>
                <a:spcPct val="115000"/>
              </a:lnSpc>
              <a:spcBef>
                <a:spcPts val="1200"/>
              </a:spcBef>
              <a:spcAft>
                <a:spcPts val="0"/>
              </a:spcAft>
              <a:buNone/>
            </a:pPr>
            <a:r>
              <a:rPr lang="cs-CZ" dirty="0" smtClean="0">
                <a:solidFill>
                  <a:srgbClr val="000000"/>
                </a:solidFill>
                <a:uFill>
                  <a:solidFill>
                    <a:srgbClr val="000000"/>
                  </a:solidFill>
                </a:uFill>
                <a:latin typeface="Times New Roman"/>
                <a:ea typeface="Arial Unicode MS"/>
                <a:cs typeface="Arial Unicode MS"/>
              </a:rPr>
              <a:t>§ 6</a:t>
            </a:r>
            <a:endParaRPr lang="cs-CZ" sz="2800" dirty="0" smtClean="0">
              <a:solidFill>
                <a:srgbClr val="000000"/>
              </a:solidFill>
              <a:uFill>
                <a:solidFill>
                  <a:srgbClr val="000000"/>
                </a:solidFill>
              </a:uFill>
              <a:latin typeface="Trebuchet MS"/>
              <a:ea typeface="Arial Unicode MS"/>
              <a:cs typeface="Arial Unicode MS"/>
            </a:endParaRPr>
          </a:p>
          <a:p>
            <a:pPr algn="ctr">
              <a:lnSpc>
                <a:spcPct val="115000"/>
              </a:lnSpc>
              <a:spcBef>
                <a:spcPts val="1200"/>
              </a:spcBef>
              <a:spcAft>
                <a:spcPts val="0"/>
              </a:spcAft>
              <a:buNone/>
            </a:pPr>
            <a:r>
              <a:rPr lang="cs-CZ" b="1" dirty="0" smtClean="0">
                <a:solidFill>
                  <a:srgbClr val="000000"/>
                </a:solidFill>
                <a:uFill>
                  <a:solidFill>
                    <a:srgbClr val="000000"/>
                  </a:solidFill>
                </a:uFill>
                <a:latin typeface="Times New Roman"/>
                <a:ea typeface="Arial Unicode MS"/>
                <a:cs typeface="Arial Unicode MS"/>
              </a:rPr>
              <a:t>Podmínky pro zápis do seznamu jako znalecká kancelář</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Font typeface="+mj-lt"/>
              <a:buAutoNum type="arabicParenBoth"/>
            </a:pPr>
            <a:r>
              <a:rPr lang="cs-CZ" dirty="0" smtClean="0">
                <a:solidFill>
                  <a:srgbClr val="000000"/>
                </a:solidFill>
                <a:uFill>
                  <a:solidFill>
                    <a:srgbClr val="000000"/>
                  </a:solidFill>
                </a:uFill>
                <a:latin typeface="Times New Roman"/>
                <a:ea typeface="Arial Unicode MS"/>
                <a:cs typeface="Arial Unicode MS"/>
              </a:rPr>
              <a:t> </a:t>
            </a:r>
            <a:r>
              <a:rPr lang="cs-CZ" dirty="0" smtClean="0">
                <a:solidFill>
                  <a:srgbClr val="FF0000"/>
                </a:solidFill>
                <a:uFill>
                  <a:solidFill>
                    <a:srgbClr val="000000"/>
                  </a:solidFill>
                </a:uFill>
                <a:latin typeface="Times New Roman"/>
                <a:ea typeface="Arial Unicode MS"/>
                <a:cs typeface="Arial Unicode MS"/>
              </a:rPr>
              <a:t>Znaleckou kanceláří může být obchodní korporace, </a:t>
            </a:r>
            <a:r>
              <a:rPr lang="cs-CZ" dirty="0" smtClean="0">
                <a:solidFill>
                  <a:srgbClr val="000000"/>
                </a:solidFill>
                <a:uFill>
                  <a:solidFill>
                    <a:srgbClr val="000000"/>
                  </a:solidFill>
                </a:uFill>
                <a:latin typeface="Times New Roman"/>
                <a:ea typeface="Arial Unicode MS"/>
                <a:cs typeface="Arial Unicode MS"/>
              </a:rPr>
              <a:t>která</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FF0000"/>
                </a:solidFill>
                <a:uFill>
                  <a:solidFill>
                    <a:srgbClr val="000000"/>
                  </a:solidFill>
                </a:uFill>
                <a:latin typeface="Times New Roman"/>
                <a:ea typeface="Arial Unicode MS"/>
                <a:cs typeface="Arial Unicode MS"/>
              </a:rPr>
              <a:t>bude vykonávat znaleckou činnost pomocí alespoň 1 znalce oprávněného k výkonu znalecké činnosti ve stejném oboru a odvětví a případně specializaci, pro které si žadatel podal žádost,</a:t>
            </a:r>
            <a:endParaRPr lang="cs-CZ" sz="2800" dirty="0" smtClean="0">
              <a:solidFill>
                <a:srgbClr val="FF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má vypracována pravidla pracovních postupů zajišťujících řádný výkon znalecké činnosti,</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má odpovídající materiálně technické zázemí, přístrojové vybavení a personální zázemí, které dává záruku řádného výkonu znalecké činnosti,</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je bezúhonná,</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není v úpadku,</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má kontaktní adresu na území České republiky a</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buSzPts val="1200"/>
              <a:buFont typeface="+mj-lt"/>
              <a:buAutoNum type="alphaLcParenR"/>
              <a:tabLst>
                <a:tab pos="708025" algn="l"/>
                <a:tab pos="727075" algn="l"/>
              </a:tabLst>
            </a:pPr>
            <a:r>
              <a:rPr lang="cs-CZ" dirty="0" smtClean="0">
                <a:solidFill>
                  <a:srgbClr val="000000"/>
                </a:solidFill>
                <a:uFill>
                  <a:solidFill>
                    <a:srgbClr val="000000"/>
                  </a:solidFill>
                </a:uFill>
                <a:latin typeface="Times New Roman"/>
                <a:ea typeface="Arial Unicode MS"/>
                <a:cs typeface="Arial Unicode MS"/>
              </a:rPr>
              <a:t>nebyla v posledních 3 letech potrestána sankcí vyškrtnutí ze seznamu z důvodů uvedených v 28 odst. 2 písm. d); to platí i pro právního předchůdce žadatele.</a:t>
            </a:r>
            <a:endParaRPr lang="cs-CZ" sz="2800" dirty="0" smtClean="0">
              <a:solidFill>
                <a:srgbClr val="000000"/>
              </a:solidFill>
              <a:uFill>
                <a:solidFill>
                  <a:srgbClr val="000000"/>
                </a:solidFill>
              </a:uFill>
              <a:latin typeface="Trebuchet MS"/>
              <a:ea typeface="Arial Unicode MS"/>
              <a:cs typeface="Arial Unicode MS"/>
            </a:endParaRPr>
          </a:p>
          <a:p>
            <a:pPr lvl="0" algn="just">
              <a:lnSpc>
                <a:spcPct val="115000"/>
              </a:lnSpc>
              <a:spcBef>
                <a:spcPts val="600"/>
              </a:spcBef>
              <a:spcAft>
                <a:spcPts val="600"/>
              </a:spcAft>
              <a:buNone/>
            </a:pPr>
            <a:r>
              <a:rPr lang="cs-CZ" dirty="0" smtClean="0">
                <a:solidFill>
                  <a:srgbClr val="000000"/>
                </a:solidFill>
                <a:uFill>
                  <a:solidFill>
                    <a:srgbClr val="000000"/>
                  </a:solidFill>
                </a:uFill>
                <a:latin typeface="Times New Roman"/>
                <a:ea typeface="Arial Unicode MS"/>
                <a:cs typeface="Arial Unicode MS"/>
              </a:rPr>
              <a:t>(2) </a:t>
            </a:r>
            <a:r>
              <a:rPr lang="cs-CZ" dirty="0" smtClean="0">
                <a:solidFill>
                  <a:srgbClr val="FF0000"/>
                </a:solidFill>
                <a:uFill>
                  <a:solidFill>
                    <a:srgbClr val="000000"/>
                  </a:solidFill>
                </a:uFill>
                <a:latin typeface="Times New Roman"/>
                <a:ea typeface="Arial Unicode MS"/>
                <a:cs typeface="Arial Unicode MS"/>
              </a:rPr>
              <a:t>Znalec může být zaměstnancem, společníkem nebo členem pouze jedné znalecké kanceláře; takový znalec není oprávněn vykonávat současně znaleckou činnost samostatně.</a:t>
            </a:r>
            <a:endParaRPr lang="cs-CZ" sz="2800" dirty="0" smtClean="0">
              <a:solidFill>
                <a:srgbClr val="FF0000"/>
              </a:solidFill>
              <a:uFill>
                <a:solidFill>
                  <a:srgbClr val="000000"/>
                </a:solidFill>
              </a:uFill>
              <a:latin typeface="Trebuchet MS"/>
              <a:ea typeface="Arial Unicode MS"/>
              <a:cs typeface="Arial Unicode MS"/>
            </a:endParaRPr>
          </a:p>
          <a:p>
            <a:pPr>
              <a:buNone/>
            </a:pPr>
            <a:endParaRPr lang="cs-CZ"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1989</TotalTime>
  <Words>1555</Words>
  <Application>Microsoft Office PowerPoint</Application>
  <PresentationFormat>Předvádění na obrazovce (4:3)</PresentationFormat>
  <Paragraphs>483</Paragraphs>
  <Slides>58</Slides>
  <Notes>0</Notes>
  <HiddenSlides>0</HiddenSlides>
  <MMClips>0</MMClips>
  <ScaleCrop>false</ScaleCrop>
  <HeadingPairs>
    <vt:vector size="4" baseType="variant">
      <vt:variant>
        <vt:lpstr>Motiv</vt:lpstr>
      </vt:variant>
      <vt:variant>
        <vt:i4>1</vt:i4>
      </vt:variant>
      <vt:variant>
        <vt:lpstr>Nadpisy snímků</vt:lpstr>
      </vt:variant>
      <vt:variant>
        <vt:i4>58</vt:i4>
      </vt:variant>
    </vt:vector>
  </HeadingPairs>
  <TitlesOfParts>
    <vt:vector size="59" baseType="lpstr">
      <vt:lpstr>Motiv sady Office</vt:lpstr>
      <vt:lpstr>Zákon o znalcích, znaleckých kancelářích a znaleckých ústavech Aktuální verze návrhu zákona k 15.9.2016 </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Snímek 33</vt:lpstr>
      <vt:lpstr>Snímek 34</vt:lpstr>
      <vt:lpstr>Snímek 35</vt:lpstr>
      <vt:lpstr> </vt:lpstr>
      <vt:lpstr>Snímek 37</vt:lpstr>
      <vt:lpstr>Snímek 38</vt:lpstr>
      <vt:lpstr>Snímek 39</vt:lpstr>
      <vt:lpstr>Snímek 40</vt:lpstr>
      <vt:lpstr>Snímek 41</vt:lpstr>
      <vt:lpstr>Snímek 42</vt:lpstr>
      <vt:lpstr>Snímek 43</vt:lpstr>
      <vt:lpstr>Snímek 44</vt:lpstr>
      <vt:lpstr>Snímek 45</vt:lpstr>
      <vt:lpstr>Snímek 46</vt:lpstr>
      <vt:lpstr>Snímek 47</vt:lpstr>
      <vt:lpstr>Snímek 48</vt:lpstr>
      <vt:lpstr>Snímek 49</vt:lpstr>
      <vt:lpstr>Snímek 50</vt:lpstr>
      <vt:lpstr>Snímek 51</vt:lpstr>
      <vt:lpstr>Snímek 52</vt:lpstr>
      <vt:lpstr>Snímek 53</vt:lpstr>
      <vt:lpstr>Snímek 54</vt:lpstr>
      <vt:lpstr>Snímek 55</vt:lpstr>
      <vt:lpstr>Snímek 56</vt:lpstr>
      <vt:lpstr>Snímek 57</vt:lpstr>
      <vt:lpstr>Snímek 58</vt:lpstr>
    </vt:vector>
  </TitlesOfParts>
  <Company>Rodina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Jenda</dc:creator>
  <cp:lastModifiedBy>Jenda</cp:lastModifiedBy>
  <cp:revision>168</cp:revision>
  <dcterms:created xsi:type="dcterms:W3CDTF">2015-04-08T08:00:27Z</dcterms:created>
  <dcterms:modified xsi:type="dcterms:W3CDTF">2016-11-07T14:25:55Z</dcterms:modified>
</cp:coreProperties>
</file>